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66" r:id="rId5"/>
    <p:sldId id="260" r:id="rId6"/>
    <p:sldId id="267" r:id="rId7"/>
    <p:sldId id="268" r:id="rId8"/>
    <p:sldId id="261" r:id="rId9"/>
    <p:sldId id="262" r:id="rId10"/>
    <p:sldId id="263" r:id="rId1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BCB85F-2BD6-2DDE-3CB5-385ABE42EBEE}" name="Caley Eldred" initials="CE" userId="S::caley.eldred@starandgarter.org::02bf38e9-0b9f-4886-9d26-6e4c844b0812" providerId="AD"/>
  <p188:author id="{45CD7685-A10A-CA0E-5DB8-05D5E63BC5BC}" name="Diane Fisher" initials="DF" userId="S::diane.fisher@starandgarter.org::cf0c9821-337c-4913-815a-a45bb156e2d8" providerId="AD"/>
  <p188:author id="{925090A9-1B54-9F46-039B-EF044E8D995C}" name="Michelle Danks" initials="MD" userId="S::michelle.danks@starandgarter.org::d8b2f0a8-2083-46ac-9e5e-93e2b71604b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82" d="100"/>
          <a:sy n="82" d="100"/>
        </p:scale>
        <p:origin x="672" y="53"/>
      </p:cViewPr>
      <p:guideLst/>
    </p:cSldViewPr>
  </p:slideViewPr>
  <p:notesTextViewPr>
    <p:cViewPr>
      <p:scale>
        <a:sx n="1" d="1"/>
        <a:sy n="1" d="1"/>
      </p:scale>
      <p:origin x="0" y="0"/>
    </p:cViewPr>
  </p:notesTextViewPr>
  <p:notesViewPr>
    <p:cSldViewPr snapToGrid="0">
      <p:cViewPr varScale="1">
        <p:scale>
          <a:sx n="48" d="100"/>
          <a:sy n="48" d="100"/>
        </p:scale>
        <p:origin x="2752"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203066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876202" y="6514020"/>
            <a:ext cx="263982"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looking at a picture on a table&#10;&#10;Description automatically generated">
            <a:extLst>
              <a:ext uri="{FF2B5EF4-FFF2-40B4-BE49-F238E27FC236}">
                <a16:creationId xmlns:a16="http://schemas.microsoft.com/office/drawing/2014/main" id="{CEFCA29E-6314-E419-B5EB-95F91446E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4992" y="1457113"/>
            <a:ext cx="6029665" cy="4019776"/>
          </a:xfrm>
          <a:prstGeom prst="rect">
            <a:avLst/>
          </a:prstGeom>
        </p:spPr>
      </p:pic>
      <p:sp>
        <p:nvSpPr>
          <p:cNvPr id="96" name="Rectangle 2"/>
          <p:cNvSpPr/>
          <p:nvPr/>
        </p:nvSpPr>
        <p:spPr>
          <a:xfrm>
            <a:off x="0" y="5303113"/>
            <a:ext cx="12192000" cy="1554942"/>
          </a:xfrm>
          <a:prstGeom prst="rect">
            <a:avLst/>
          </a:prstGeom>
          <a:solidFill>
            <a:srgbClr val="B7AACA"/>
          </a:solidFill>
          <a:ln w="12700">
            <a:solidFill>
              <a:srgbClr val="B7AACA"/>
            </a:solidFill>
            <a:miter/>
          </a:ln>
        </p:spPr>
        <p:txBody>
          <a:bodyPr lIns="45719" rIns="45719" anchor="ctr"/>
          <a:lstStyle/>
          <a:p>
            <a:pPr algn="ctr">
              <a:defRPr sz="1200">
                <a:solidFill>
                  <a:srgbClr val="FFFFFF"/>
                </a:solidFill>
              </a:defRPr>
            </a:pPr>
            <a:endParaRPr/>
          </a:p>
        </p:txBody>
      </p:sp>
      <p:pic>
        <p:nvPicPr>
          <p:cNvPr id="97" name="Picture 3" descr="Picture 3"/>
          <p:cNvPicPr>
            <a:picLocks noChangeAspect="1"/>
          </p:cNvPicPr>
          <p:nvPr/>
        </p:nvPicPr>
        <p:blipFill>
          <a:blip r:embed="rId3"/>
          <a:stretch>
            <a:fillRect/>
          </a:stretch>
        </p:blipFill>
        <p:spPr>
          <a:xfrm>
            <a:off x="9323974" y="12538"/>
            <a:ext cx="2803061" cy="1262980"/>
          </a:xfrm>
          <a:prstGeom prst="rect">
            <a:avLst/>
          </a:prstGeom>
          <a:ln w="12700">
            <a:miter lim="400000"/>
          </a:ln>
        </p:spPr>
      </p:pic>
      <p:sp>
        <p:nvSpPr>
          <p:cNvPr id="98" name="TextBox 7"/>
          <p:cNvSpPr txBox="1"/>
          <p:nvPr/>
        </p:nvSpPr>
        <p:spPr>
          <a:xfrm>
            <a:off x="280439" y="5482218"/>
            <a:ext cx="10868016" cy="12618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4000">
                <a:solidFill>
                  <a:srgbClr val="00205B"/>
                </a:solidFill>
                <a:latin typeface="Gadugi"/>
                <a:ea typeface="Gadugi"/>
                <a:cs typeface="Gadugi"/>
                <a:sym typeface="Gadugi"/>
              </a:defRPr>
            </a:pPr>
            <a:r>
              <a:rPr lang="en-GB" dirty="0"/>
              <a:t>Legacy Manager </a:t>
            </a:r>
          </a:p>
          <a:p>
            <a:pPr>
              <a:defRPr>
                <a:solidFill>
                  <a:srgbClr val="00205B"/>
                </a:solidFill>
                <a:latin typeface="Gadugi"/>
                <a:ea typeface="Gadugi"/>
                <a:cs typeface="Gadugi"/>
                <a:sym typeface="Gadugi"/>
              </a:defRPr>
            </a:pPr>
            <a:endParaRPr lang="en-GB" dirty="0"/>
          </a:p>
          <a:p>
            <a:pPr>
              <a:defRPr>
                <a:solidFill>
                  <a:srgbClr val="00205B"/>
                </a:solidFill>
                <a:latin typeface="Gadugi"/>
                <a:ea typeface="Gadugi"/>
                <a:cs typeface="Gadugi"/>
                <a:sym typeface="Gadugi"/>
              </a:defRPr>
            </a:pPr>
            <a:r>
              <a:rPr dirty="0"/>
              <a:t>Candidate information pack</a:t>
            </a:r>
          </a:p>
        </p:txBody>
      </p:sp>
      <p:sp>
        <p:nvSpPr>
          <p:cNvPr id="99" name="Rectangle 8"/>
          <p:cNvSpPr/>
          <p:nvPr/>
        </p:nvSpPr>
        <p:spPr>
          <a:xfrm>
            <a:off x="947" y="1213791"/>
            <a:ext cx="12192001" cy="241045"/>
          </a:xfrm>
          <a:prstGeom prst="rect">
            <a:avLst/>
          </a:prstGeom>
          <a:solidFill>
            <a:srgbClr val="B7AACA"/>
          </a:solidFill>
          <a:ln w="12700">
            <a:solidFill>
              <a:srgbClr val="B7AACA"/>
            </a:solidFill>
            <a:miter/>
          </a:ln>
        </p:spPr>
        <p:txBody>
          <a:bodyPr lIns="45719" rIns="45719" anchor="ctr"/>
          <a:lstStyle/>
          <a:p>
            <a:pPr algn="ctr">
              <a:defRPr sz="1200">
                <a:solidFill>
                  <a:srgbClr val="FFFFFF"/>
                </a:solidFill>
              </a:defRPr>
            </a:pPr>
            <a:endParaRPr/>
          </a:p>
        </p:txBody>
      </p:sp>
      <p:pic>
        <p:nvPicPr>
          <p:cNvPr id="100" name="Picture 10" descr="Picture 10"/>
          <p:cNvPicPr>
            <a:picLocks noChangeAspect="1"/>
          </p:cNvPicPr>
          <p:nvPr/>
        </p:nvPicPr>
        <p:blipFill>
          <a:blip r:embed="rId4">
            <a:alphaModFix amt="20000"/>
          </a:blip>
          <a:stretch>
            <a:fillRect/>
          </a:stretch>
        </p:blipFill>
        <p:spPr>
          <a:xfrm>
            <a:off x="11148453" y="5315965"/>
            <a:ext cx="1064372" cy="1536761"/>
          </a:xfrm>
          <a:prstGeom prst="rect">
            <a:avLst/>
          </a:prstGeom>
          <a:ln w="12700">
            <a:miter lim="400000"/>
          </a:ln>
        </p:spPr>
      </p:pic>
      <p:sp>
        <p:nvSpPr>
          <p:cNvPr id="101" name="Slide Number Placeholder 1"/>
          <p:cNvSpPr txBox="1">
            <a:spLocks noGrp="1"/>
          </p:cNvSpPr>
          <p:nvPr>
            <p:ph type="sldNum" sz="quarter" idx="2"/>
          </p:nvPr>
        </p:nvSpPr>
        <p:spPr>
          <a:xfrm>
            <a:off x="11956123" y="6514020"/>
            <a:ext cx="184061"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a:t>
            </a:fld>
            <a:endParaRPr/>
          </a:p>
        </p:txBody>
      </p:sp>
      <p:pic>
        <p:nvPicPr>
          <p:cNvPr id="4" name="Picture 3" descr="A person and person sitting on a couch&#10;&#10;Description automatically generated">
            <a:extLst>
              <a:ext uri="{FF2B5EF4-FFF2-40B4-BE49-F238E27FC236}">
                <a16:creationId xmlns:a16="http://schemas.microsoft.com/office/drawing/2014/main" id="{9C0404E5-3967-9436-63C4-7CC5BEFEA44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1045" r="4880"/>
          <a:stretch/>
        </p:blipFill>
        <p:spPr>
          <a:xfrm>
            <a:off x="1" y="1451783"/>
            <a:ext cx="6174992" cy="3848665"/>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Rectangle 3"/>
          <p:cNvSpPr/>
          <p:nvPr/>
        </p:nvSpPr>
        <p:spPr>
          <a:xfrm>
            <a:off x="558068" y="-11288"/>
            <a:ext cx="11650866" cy="1720819"/>
          </a:xfrm>
          <a:prstGeom prst="rect">
            <a:avLst/>
          </a:prstGeom>
          <a:solidFill>
            <a:srgbClr val="A9C47F"/>
          </a:solidFill>
          <a:ln w="12700">
            <a:miter lim="400000"/>
          </a:ln>
        </p:spPr>
        <p:txBody>
          <a:bodyPr lIns="45719" rIns="45719" anchor="ctr"/>
          <a:lstStyle/>
          <a:p>
            <a:pPr algn="ctr">
              <a:defRPr>
                <a:solidFill>
                  <a:srgbClr val="FFFFFF"/>
                </a:solidFill>
              </a:defRPr>
            </a:pPr>
            <a:endParaRPr/>
          </a:p>
        </p:txBody>
      </p:sp>
      <p:sp>
        <p:nvSpPr>
          <p:cNvPr id="204" name="TextBox 4"/>
          <p:cNvSpPr txBox="1"/>
          <p:nvPr/>
        </p:nvSpPr>
        <p:spPr>
          <a:xfrm>
            <a:off x="997905" y="435773"/>
            <a:ext cx="7910425" cy="764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400">
                <a:solidFill>
                  <a:srgbClr val="00205B"/>
                </a:solidFill>
                <a:latin typeface="Gadugi"/>
                <a:ea typeface="Gadugi"/>
                <a:cs typeface="Gadugi"/>
                <a:sym typeface="Gadugi"/>
              </a:defRPr>
            </a:lvl1pPr>
          </a:lstStyle>
          <a:p>
            <a:r>
              <a:t>About us</a:t>
            </a:r>
          </a:p>
        </p:txBody>
      </p:sp>
      <p:pic>
        <p:nvPicPr>
          <p:cNvPr id="205" name="Picture 5" descr="Picture 5"/>
          <p:cNvPicPr>
            <a:picLocks noChangeAspect="1"/>
          </p:cNvPicPr>
          <p:nvPr/>
        </p:nvPicPr>
        <p:blipFill>
          <a:blip r:embed="rId2">
            <a:alphaModFix amt="20000"/>
          </a:blip>
          <a:stretch>
            <a:fillRect/>
          </a:stretch>
        </p:blipFill>
        <p:spPr>
          <a:xfrm>
            <a:off x="11003783" y="-30490"/>
            <a:ext cx="1205151" cy="1740021"/>
          </a:xfrm>
          <a:prstGeom prst="rect">
            <a:avLst/>
          </a:prstGeom>
          <a:ln w="12700">
            <a:miter lim="400000"/>
          </a:ln>
        </p:spPr>
      </p:pic>
      <p:sp>
        <p:nvSpPr>
          <p:cNvPr id="206" name="Rectangle 6"/>
          <p:cNvSpPr/>
          <p:nvPr/>
        </p:nvSpPr>
        <p:spPr>
          <a:xfrm>
            <a:off x="0" y="0"/>
            <a:ext cx="558069" cy="1720819"/>
          </a:xfrm>
          <a:prstGeom prst="rect">
            <a:avLst/>
          </a:prstGeom>
          <a:solidFill>
            <a:srgbClr val="CBDCB2"/>
          </a:solidFill>
          <a:ln w="12700">
            <a:miter lim="400000"/>
          </a:ln>
        </p:spPr>
        <p:txBody>
          <a:bodyPr lIns="45719" rIns="45719" anchor="ctr"/>
          <a:lstStyle/>
          <a:p>
            <a:pPr algn="ctr">
              <a:defRPr>
                <a:solidFill>
                  <a:srgbClr val="FFFFFF"/>
                </a:solidFill>
              </a:defRPr>
            </a:pPr>
            <a:endParaRPr/>
          </a:p>
        </p:txBody>
      </p:sp>
      <p:sp>
        <p:nvSpPr>
          <p:cNvPr id="207" name="Rectangle 7"/>
          <p:cNvSpPr/>
          <p:nvPr/>
        </p:nvSpPr>
        <p:spPr>
          <a:xfrm>
            <a:off x="0" y="1708181"/>
            <a:ext cx="558069" cy="5149819"/>
          </a:xfrm>
          <a:prstGeom prst="rect">
            <a:avLst/>
          </a:prstGeom>
          <a:solidFill>
            <a:srgbClr val="A9C47F"/>
          </a:solidFill>
          <a:ln w="12700">
            <a:miter lim="400000"/>
          </a:ln>
        </p:spPr>
        <p:txBody>
          <a:bodyPr lIns="45719" rIns="45719" anchor="ctr"/>
          <a:lstStyle/>
          <a:p>
            <a:pPr algn="ctr">
              <a:defRPr>
                <a:solidFill>
                  <a:srgbClr val="FFFFFF"/>
                </a:solidFill>
              </a:defRPr>
            </a:pPr>
            <a:endParaRPr/>
          </a:p>
        </p:txBody>
      </p:sp>
      <p:sp>
        <p:nvSpPr>
          <p:cNvPr id="208" name="Slide Number Placeholder 1"/>
          <p:cNvSpPr txBox="1">
            <a:spLocks noGrp="1"/>
          </p:cNvSpPr>
          <p:nvPr>
            <p:ph type="sldNum" sz="quarter" idx="2"/>
          </p:nvPr>
        </p:nvSpPr>
        <p:spPr>
          <a:xfrm>
            <a:off x="11956123" y="6514020"/>
            <a:ext cx="184061"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10</a:t>
            </a:fld>
            <a:endParaRPr/>
          </a:p>
        </p:txBody>
      </p:sp>
      <p:sp>
        <p:nvSpPr>
          <p:cNvPr id="209" name="TextBox 13"/>
          <p:cNvSpPr txBox="1"/>
          <p:nvPr/>
        </p:nvSpPr>
        <p:spPr>
          <a:xfrm>
            <a:off x="997906" y="1959549"/>
            <a:ext cx="5098094"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200">
                <a:solidFill>
                  <a:srgbClr val="00205B"/>
                </a:solidFill>
                <a:latin typeface="Gadugi"/>
                <a:ea typeface="Gadugi"/>
                <a:cs typeface="Gadugi"/>
                <a:sym typeface="Gadugi"/>
              </a:defRPr>
            </a:lvl1pPr>
          </a:lstStyle>
          <a:p>
            <a:r>
              <a:rPr dirty="0"/>
              <a:t>Our </a:t>
            </a:r>
            <a:r>
              <a:rPr lang="en-US" dirty="0"/>
              <a:t>vision and </a:t>
            </a:r>
            <a:r>
              <a:rPr dirty="0"/>
              <a:t>mission</a:t>
            </a:r>
          </a:p>
        </p:txBody>
      </p:sp>
      <p:sp>
        <p:nvSpPr>
          <p:cNvPr id="210" name="Straight Connector 14"/>
          <p:cNvSpPr/>
          <p:nvPr/>
        </p:nvSpPr>
        <p:spPr>
          <a:xfrm>
            <a:off x="1088020" y="2710225"/>
            <a:ext cx="2303362" cy="1"/>
          </a:xfrm>
          <a:prstGeom prst="line">
            <a:avLst/>
          </a:prstGeom>
          <a:ln w="38100">
            <a:solidFill>
              <a:srgbClr val="A9C47F"/>
            </a:solidFill>
            <a:miter/>
          </a:ln>
        </p:spPr>
        <p:txBody>
          <a:bodyPr lIns="45719" rIns="45719"/>
          <a:lstStyle/>
          <a:p>
            <a:endParaRPr/>
          </a:p>
        </p:txBody>
      </p:sp>
      <p:sp>
        <p:nvSpPr>
          <p:cNvPr id="211" name="TextBox 15"/>
          <p:cNvSpPr txBox="1"/>
          <p:nvPr/>
        </p:nvSpPr>
        <p:spPr>
          <a:xfrm>
            <a:off x="997905" y="2794343"/>
            <a:ext cx="10793602"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solidFill>
                  <a:srgbClr val="00205B"/>
                </a:solidFill>
                <a:latin typeface="Gadugi"/>
                <a:ea typeface="Gadugi"/>
                <a:cs typeface="Gadugi"/>
                <a:sym typeface="Gadugi"/>
              </a:defRPr>
            </a:lvl1pPr>
          </a:lstStyle>
          <a:p>
            <a:r>
              <a:rPr lang="en-GB" b="1" dirty="0"/>
              <a:t>Vision: </a:t>
            </a:r>
            <a:r>
              <a:rPr lang="en-GB" dirty="0"/>
              <a:t>A future where all veterans can live life to the full. </a:t>
            </a:r>
          </a:p>
          <a:p>
            <a:r>
              <a:rPr lang="en-GB" b="1" dirty="0"/>
              <a:t>Mission: </a:t>
            </a:r>
            <a:r>
              <a:rPr lang="en-GB" dirty="0"/>
              <a:t> To provide an outstanding range of quality care and therapies to veterans and their partners living with disability or dementia. </a:t>
            </a:r>
          </a:p>
        </p:txBody>
      </p:sp>
      <p:sp>
        <p:nvSpPr>
          <p:cNvPr id="212" name="TextBox 16"/>
          <p:cNvSpPr txBox="1"/>
          <p:nvPr/>
        </p:nvSpPr>
        <p:spPr>
          <a:xfrm>
            <a:off x="986701" y="4004900"/>
            <a:ext cx="5098094" cy="574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200">
                <a:solidFill>
                  <a:srgbClr val="00205B"/>
                </a:solidFill>
                <a:latin typeface="Gadugi"/>
                <a:ea typeface="Gadugi"/>
                <a:cs typeface="Gadugi"/>
                <a:sym typeface="Gadugi"/>
              </a:defRPr>
            </a:lvl1pPr>
          </a:lstStyle>
          <a:p>
            <a:r>
              <a:t>Our care</a:t>
            </a:r>
          </a:p>
        </p:txBody>
      </p:sp>
      <p:sp>
        <p:nvSpPr>
          <p:cNvPr id="213" name="Straight Connector 17"/>
          <p:cNvSpPr/>
          <p:nvPr/>
        </p:nvSpPr>
        <p:spPr>
          <a:xfrm>
            <a:off x="1076815" y="4755576"/>
            <a:ext cx="2303362" cy="1"/>
          </a:xfrm>
          <a:prstGeom prst="line">
            <a:avLst/>
          </a:prstGeom>
          <a:ln w="38100">
            <a:solidFill>
              <a:srgbClr val="A9C47F"/>
            </a:solidFill>
            <a:miter/>
          </a:ln>
        </p:spPr>
        <p:txBody>
          <a:bodyPr lIns="45719" rIns="45719"/>
          <a:lstStyle/>
          <a:p>
            <a:endParaRPr/>
          </a:p>
        </p:txBody>
      </p:sp>
      <p:sp>
        <p:nvSpPr>
          <p:cNvPr id="214" name="TextBox 18"/>
          <p:cNvSpPr txBox="1"/>
          <p:nvPr/>
        </p:nvSpPr>
        <p:spPr>
          <a:xfrm>
            <a:off x="986701" y="4839694"/>
            <a:ext cx="10793602" cy="10772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solidFill>
                  <a:srgbClr val="00205B"/>
                </a:solidFill>
                <a:latin typeface="Gadugi"/>
                <a:ea typeface="Gadugi"/>
                <a:cs typeface="Gadugi"/>
                <a:sym typeface="Gadugi"/>
              </a:defRPr>
            </a:lvl1pPr>
          </a:lstStyle>
          <a:p>
            <a:r>
              <a:rPr dirty="0"/>
              <a:t>We provide loving</a:t>
            </a:r>
            <a:r>
              <a:rPr lang="en-US" dirty="0"/>
              <a:t>, compassionate </a:t>
            </a:r>
            <a:r>
              <a:rPr dirty="0"/>
              <a:t>care </a:t>
            </a:r>
            <a:r>
              <a:rPr lang="en-US" dirty="0"/>
              <a:t>to </a:t>
            </a:r>
            <a:r>
              <a:rPr dirty="0"/>
              <a:t>veterans and their partners who live with disability or dementia</a:t>
            </a:r>
            <a:r>
              <a:rPr lang="en-US" dirty="0"/>
              <a:t>. Our Homes in Solihull, Surbiton and High Wycombe offer specialist residential long and short break care. In addition we are developing a range of services to help us reach the wider military community including Lunch Clubs, Day Care and a Telephone Friendship Service. </a:t>
            </a:r>
            <a:endParaRPr strike="sngStrike"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7"/>
          <p:cNvSpPr/>
          <p:nvPr/>
        </p:nvSpPr>
        <p:spPr>
          <a:xfrm>
            <a:off x="8633637" y="1791257"/>
            <a:ext cx="3569653" cy="5078033"/>
          </a:xfrm>
          <a:prstGeom prst="rect">
            <a:avLst/>
          </a:prstGeom>
          <a:solidFill>
            <a:srgbClr val="DAA5AD"/>
          </a:solidFill>
          <a:ln w="12700">
            <a:miter lim="400000"/>
          </a:ln>
        </p:spPr>
        <p:txBody>
          <a:bodyPr lIns="45719" rIns="45719" anchor="ctr"/>
          <a:lstStyle/>
          <a:p>
            <a:pPr algn="ctr">
              <a:defRPr>
                <a:solidFill>
                  <a:srgbClr val="FFFFFF"/>
                </a:solidFill>
              </a:defRPr>
            </a:pPr>
            <a:endParaRPr/>
          </a:p>
        </p:txBody>
      </p:sp>
      <p:pic>
        <p:nvPicPr>
          <p:cNvPr id="105" name="Picture 12" descr="Picture 12"/>
          <p:cNvPicPr>
            <a:picLocks noChangeAspect="1"/>
          </p:cNvPicPr>
          <p:nvPr/>
        </p:nvPicPr>
        <p:blipFill>
          <a:blip r:embed="rId3">
            <a:alphaModFix amt="20000"/>
          </a:blip>
          <a:stretch>
            <a:fillRect/>
          </a:stretch>
        </p:blipFill>
        <p:spPr>
          <a:xfrm>
            <a:off x="10523153" y="4433454"/>
            <a:ext cx="1702713" cy="2458412"/>
          </a:xfrm>
          <a:prstGeom prst="rect">
            <a:avLst/>
          </a:prstGeom>
          <a:ln w="12700">
            <a:miter lim="400000"/>
          </a:ln>
        </p:spPr>
      </p:pic>
      <p:sp>
        <p:nvSpPr>
          <p:cNvPr id="106" name="TextBox 10"/>
          <p:cNvSpPr txBox="1"/>
          <p:nvPr/>
        </p:nvSpPr>
        <p:spPr>
          <a:xfrm>
            <a:off x="8661885" y="1854064"/>
            <a:ext cx="3517802" cy="523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800">
                <a:solidFill>
                  <a:srgbClr val="00205B"/>
                </a:solidFill>
                <a:latin typeface="Gadugi"/>
                <a:ea typeface="Gadugi"/>
                <a:cs typeface="Gadugi"/>
                <a:sym typeface="Gadugi"/>
              </a:defRPr>
            </a:lvl1pPr>
          </a:lstStyle>
          <a:p>
            <a:r>
              <a:rPr dirty="0"/>
              <a:t>The role at a glance</a:t>
            </a:r>
          </a:p>
        </p:txBody>
      </p:sp>
      <p:sp>
        <p:nvSpPr>
          <p:cNvPr id="107" name="TextBox 11"/>
          <p:cNvSpPr txBox="1"/>
          <p:nvPr/>
        </p:nvSpPr>
        <p:spPr>
          <a:xfrm>
            <a:off x="107698" y="1911381"/>
            <a:ext cx="6953954" cy="574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200">
                <a:solidFill>
                  <a:srgbClr val="00205B"/>
                </a:solidFill>
                <a:latin typeface="Gadugi"/>
                <a:ea typeface="Gadugi"/>
                <a:cs typeface="Gadugi"/>
                <a:sym typeface="Gadugi"/>
              </a:defRPr>
            </a:lvl1pPr>
          </a:lstStyle>
          <a:p>
            <a:r>
              <a:rPr dirty="0"/>
              <a:t>Welcome to Royal Star &amp; Garter</a:t>
            </a:r>
          </a:p>
        </p:txBody>
      </p:sp>
      <p:sp>
        <p:nvSpPr>
          <p:cNvPr id="108" name="TextBox 13"/>
          <p:cNvSpPr txBox="1"/>
          <p:nvPr/>
        </p:nvSpPr>
        <p:spPr>
          <a:xfrm>
            <a:off x="113252" y="2691607"/>
            <a:ext cx="8406953"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200">
                <a:solidFill>
                  <a:srgbClr val="203864"/>
                </a:solidFill>
                <a:latin typeface="Gadugi"/>
                <a:ea typeface="Gadugi"/>
                <a:cs typeface="Gadugi"/>
                <a:sym typeface="Gadugi"/>
              </a:defRPr>
            </a:pPr>
            <a:endParaRPr dirty="0"/>
          </a:p>
        </p:txBody>
      </p:sp>
      <p:sp>
        <p:nvSpPr>
          <p:cNvPr id="109" name="TextBox 14"/>
          <p:cNvSpPr txBox="1"/>
          <p:nvPr/>
        </p:nvSpPr>
        <p:spPr>
          <a:xfrm>
            <a:off x="8727365" y="2551709"/>
            <a:ext cx="3353600" cy="43858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solidFill>
                  <a:srgbClr val="00205B"/>
                </a:solidFill>
                <a:latin typeface="Gadugi"/>
                <a:ea typeface="Gadugi"/>
                <a:cs typeface="Gadugi"/>
                <a:sym typeface="Gadugi"/>
              </a:defRPr>
            </a:pPr>
            <a:r>
              <a:rPr dirty="0">
                <a:solidFill>
                  <a:srgbClr val="00205B"/>
                </a:solidFill>
              </a:rPr>
              <a:t>Title:</a:t>
            </a:r>
            <a:r>
              <a:rPr lang="en-US" dirty="0">
                <a:solidFill>
                  <a:srgbClr val="00205B"/>
                </a:solidFill>
              </a:rPr>
              <a:t> Legacy Manager </a:t>
            </a:r>
            <a:endParaRPr sz="1200" dirty="0">
              <a:solidFill>
                <a:srgbClr val="00205B"/>
              </a:solidFill>
            </a:endParaRPr>
          </a:p>
          <a:p>
            <a:pPr>
              <a:defRPr sz="1600">
                <a:solidFill>
                  <a:srgbClr val="00205B"/>
                </a:solidFill>
                <a:latin typeface="Gadugi"/>
                <a:ea typeface="Gadugi"/>
                <a:cs typeface="Gadugi"/>
                <a:sym typeface="Gadugi"/>
              </a:defRPr>
            </a:pPr>
            <a:endParaRPr sz="1200" dirty="0">
              <a:solidFill>
                <a:srgbClr val="00205B"/>
              </a:solidFill>
            </a:endParaRPr>
          </a:p>
          <a:p>
            <a:pPr>
              <a:defRPr sz="1600">
                <a:solidFill>
                  <a:srgbClr val="00205B"/>
                </a:solidFill>
                <a:latin typeface="Gadugi"/>
                <a:ea typeface="Gadugi"/>
                <a:cs typeface="Gadugi"/>
                <a:sym typeface="Gadugi"/>
              </a:defRPr>
            </a:pPr>
            <a:r>
              <a:rPr dirty="0">
                <a:solidFill>
                  <a:srgbClr val="00205B"/>
                </a:solidFill>
              </a:rPr>
              <a:t>Location: Hybrid working with</a:t>
            </a:r>
            <a:r>
              <a:rPr lang="en-US" dirty="0">
                <a:solidFill>
                  <a:srgbClr val="00205B"/>
                </a:solidFill>
              </a:rPr>
              <a:t> a minimum of one day per week in our Hampton Office</a:t>
            </a:r>
          </a:p>
          <a:p>
            <a:pPr>
              <a:defRPr sz="1600">
                <a:solidFill>
                  <a:srgbClr val="00205B"/>
                </a:solidFill>
                <a:latin typeface="Gadugi"/>
                <a:ea typeface="Gadugi"/>
                <a:cs typeface="Gadugi"/>
                <a:sym typeface="Gadugi"/>
              </a:defRPr>
            </a:pPr>
            <a:endParaRPr sz="1100" dirty="0">
              <a:solidFill>
                <a:srgbClr val="00205B"/>
              </a:solidFill>
            </a:endParaRPr>
          </a:p>
          <a:p>
            <a:pPr>
              <a:defRPr sz="1600">
                <a:solidFill>
                  <a:srgbClr val="00205B"/>
                </a:solidFill>
                <a:latin typeface="Gadugi"/>
                <a:ea typeface="Gadugi"/>
                <a:cs typeface="Gadugi"/>
                <a:sym typeface="Gadugi"/>
              </a:defRPr>
            </a:pPr>
            <a:r>
              <a:rPr dirty="0">
                <a:solidFill>
                  <a:srgbClr val="00205B"/>
                </a:solidFill>
              </a:rPr>
              <a:t>Reports to:</a:t>
            </a:r>
            <a:r>
              <a:rPr lang="en-GB" dirty="0">
                <a:solidFill>
                  <a:srgbClr val="00205B"/>
                </a:solidFill>
              </a:rPr>
              <a:t> Director of Supporter  Engagement </a:t>
            </a:r>
            <a:endParaRPr dirty="0">
              <a:solidFill>
                <a:srgbClr val="00205B"/>
              </a:solidFill>
            </a:endParaRPr>
          </a:p>
          <a:p>
            <a:pPr>
              <a:defRPr sz="1600">
                <a:solidFill>
                  <a:srgbClr val="00205B"/>
                </a:solidFill>
                <a:latin typeface="Gadugi"/>
                <a:ea typeface="Gadugi"/>
                <a:cs typeface="Gadugi"/>
                <a:sym typeface="Gadugi"/>
              </a:defRPr>
            </a:pPr>
            <a:r>
              <a:rPr dirty="0">
                <a:solidFill>
                  <a:srgbClr val="00205B"/>
                </a:solidFill>
              </a:rPr>
              <a:t>Hours: </a:t>
            </a:r>
            <a:r>
              <a:rPr lang="en-US" dirty="0">
                <a:solidFill>
                  <a:srgbClr val="00205B"/>
                </a:solidFill>
              </a:rPr>
              <a:t>35</a:t>
            </a:r>
            <a:r>
              <a:rPr dirty="0">
                <a:solidFill>
                  <a:srgbClr val="00205B"/>
                </a:solidFill>
              </a:rPr>
              <a:t> hours per week</a:t>
            </a:r>
            <a:r>
              <a:rPr lang="en-US" dirty="0">
                <a:solidFill>
                  <a:srgbClr val="00205B"/>
                </a:solidFill>
              </a:rPr>
              <a:t> – we will consider requests for part time working </a:t>
            </a:r>
            <a:endParaRPr dirty="0">
              <a:solidFill>
                <a:srgbClr val="00205B"/>
              </a:solidFill>
            </a:endParaRPr>
          </a:p>
          <a:p>
            <a:pPr>
              <a:defRPr sz="1600">
                <a:solidFill>
                  <a:srgbClr val="00205B"/>
                </a:solidFill>
                <a:latin typeface="Gadugi"/>
                <a:ea typeface="Gadugi"/>
                <a:cs typeface="Gadugi"/>
                <a:sym typeface="Gadugi"/>
              </a:defRPr>
            </a:pPr>
            <a:endParaRPr dirty="0">
              <a:solidFill>
                <a:srgbClr val="00205B"/>
              </a:solidFill>
            </a:endParaRPr>
          </a:p>
          <a:p>
            <a:pPr>
              <a:defRPr sz="1600">
                <a:solidFill>
                  <a:srgbClr val="00205B"/>
                </a:solidFill>
                <a:latin typeface="Gadugi"/>
                <a:ea typeface="Gadugi"/>
                <a:cs typeface="Gadugi"/>
                <a:sym typeface="Gadugi"/>
              </a:defRPr>
            </a:pPr>
            <a:r>
              <a:rPr dirty="0">
                <a:solidFill>
                  <a:srgbClr val="00205B"/>
                </a:solidFill>
              </a:rPr>
              <a:t>Salary: £</a:t>
            </a:r>
            <a:r>
              <a:rPr lang="en-US" dirty="0">
                <a:solidFill>
                  <a:srgbClr val="00205B"/>
                </a:solidFill>
              </a:rPr>
              <a:t>48k -5</a:t>
            </a:r>
            <a:r>
              <a:rPr lang="en-GB" dirty="0">
                <a:solidFill>
                  <a:srgbClr val="00205B"/>
                </a:solidFill>
              </a:rPr>
              <a:t>0k</a:t>
            </a:r>
            <a:r>
              <a:rPr dirty="0">
                <a:solidFill>
                  <a:srgbClr val="00205B"/>
                </a:solidFill>
              </a:rPr>
              <a:t> </a:t>
            </a:r>
            <a:r>
              <a:rPr lang="en-US" dirty="0">
                <a:solidFill>
                  <a:srgbClr val="00205B"/>
                </a:solidFill>
              </a:rPr>
              <a:t>FTA, depending on experience.</a:t>
            </a:r>
          </a:p>
          <a:p>
            <a:pPr>
              <a:defRPr sz="1600">
                <a:solidFill>
                  <a:srgbClr val="00205B"/>
                </a:solidFill>
                <a:latin typeface="Gadugi"/>
                <a:ea typeface="Gadugi"/>
                <a:cs typeface="Gadugi"/>
                <a:sym typeface="Gadugi"/>
              </a:defRPr>
            </a:pPr>
            <a:endParaRPr lang="en-US" dirty="0">
              <a:solidFill>
                <a:srgbClr val="00205B"/>
              </a:solidFill>
            </a:endParaRPr>
          </a:p>
          <a:p>
            <a:pPr>
              <a:defRPr sz="1600">
                <a:solidFill>
                  <a:srgbClr val="00205B"/>
                </a:solidFill>
                <a:latin typeface="Gadugi"/>
                <a:ea typeface="Gadugi"/>
                <a:cs typeface="Gadugi"/>
                <a:sym typeface="Gadugi"/>
              </a:defRPr>
            </a:pPr>
            <a:r>
              <a:rPr lang="en-US" b="1" dirty="0">
                <a:solidFill>
                  <a:srgbClr val="00205B"/>
                </a:solidFill>
              </a:rPr>
              <a:t>Closing date: Monday 8th July 24</a:t>
            </a:r>
            <a:endParaRPr b="1" dirty="0">
              <a:solidFill>
                <a:srgbClr val="00205B"/>
              </a:solidFill>
            </a:endParaRPr>
          </a:p>
          <a:p>
            <a:pPr>
              <a:defRPr sz="1600">
                <a:solidFill>
                  <a:srgbClr val="00205B"/>
                </a:solidFill>
                <a:latin typeface="Gadugi"/>
                <a:ea typeface="Gadugi"/>
                <a:cs typeface="Gadugi"/>
                <a:sym typeface="Gadugi"/>
              </a:defRPr>
            </a:pPr>
            <a:endParaRPr dirty="0">
              <a:solidFill>
                <a:srgbClr val="00205B"/>
              </a:solidFill>
            </a:endParaRPr>
          </a:p>
          <a:p>
            <a:pPr>
              <a:defRPr sz="1600">
                <a:solidFill>
                  <a:srgbClr val="FF0000"/>
                </a:solidFill>
                <a:latin typeface="Gadugi"/>
                <a:ea typeface="Gadugi"/>
                <a:cs typeface="Gadugi"/>
                <a:sym typeface="Gadugi"/>
              </a:defRPr>
            </a:pPr>
            <a:endParaRPr dirty="0">
              <a:solidFill>
                <a:srgbClr val="00205B"/>
              </a:solidFill>
            </a:endParaRPr>
          </a:p>
        </p:txBody>
      </p:sp>
      <p:sp>
        <p:nvSpPr>
          <p:cNvPr id="110" name="Straight Connector 15"/>
          <p:cNvSpPr/>
          <p:nvPr/>
        </p:nvSpPr>
        <p:spPr>
          <a:xfrm>
            <a:off x="199437" y="2551709"/>
            <a:ext cx="2303362" cy="1"/>
          </a:xfrm>
          <a:prstGeom prst="line">
            <a:avLst/>
          </a:prstGeom>
          <a:ln w="38100">
            <a:solidFill>
              <a:srgbClr val="DAA5AD"/>
            </a:solidFill>
            <a:miter/>
          </a:ln>
        </p:spPr>
        <p:txBody>
          <a:bodyPr lIns="45719" rIns="45719"/>
          <a:lstStyle/>
          <a:p>
            <a:endParaRPr/>
          </a:p>
        </p:txBody>
      </p:sp>
      <p:pic>
        <p:nvPicPr>
          <p:cNvPr id="111" name="Picture 16" descr="Picture 16"/>
          <p:cNvPicPr>
            <a:picLocks noChangeAspect="1"/>
          </p:cNvPicPr>
          <p:nvPr/>
        </p:nvPicPr>
        <p:blipFill>
          <a:blip r:embed="rId4"/>
          <a:stretch>
            <a:fillRect/>
          </a:stretch>
        </p:blipFill>
        <p:spPr>
          <a:xfrm>
            <a:off x="9016933" y="239810"/>
            <a:ext cx="2803061" cy="1262981"/>
          </a:xfrm>
          <a:prstGeom prst="rect">
            <a:avLst/>
          </a:prstGeom>
          <a:ln w="12700">
            <a:miter lim="400000"/>
          </a:ln>
        </p:spPr>
      </p:pic>
      <p:sp>
        <p:nvSpPr>
          <p:cNvPr id="112" name="Slide Number Placeholder 1"/>
          <p:cNvSpPr txBox="1">
            <a:spLocks noGrp="1"/>
          </p:cNvSpPr>
          <p:nvPr>
            <p:ph type="sldNum" sz="quarter" idx="2"/>
          </p:nvPr>
        </p:nvSpPr>
        <p:spPr>
          <a:xfrm>
            <a:off x="11956123" y="6514020"/>
            <a:ext cx="184061"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a:p>
        </p:txBody>
      </p:sp>
      <p:sp>
        <p:nvSpPr>
          <p:cNvPr id="2" name="TextBox 1">
            <a:extLst>
              <a:ext uri="{FF2B5EF4-FFF2-40B4-BE49-F238E27FC236}">
                <a16:creationId xmlns:a16="http://schemas.microsoft.com/office/drawing/2014/main" id="{60904B77-E529-30F7-2C7A-BC540C039394}"/>
              </a:ext>
            </a:extLst>
          </p:cNvPr>
          <p:cNvSpPr txBox="1"/>
          <p:nvPr/>
        </p:nvSpPr>
        <p:spPr>
          <a:xfrm>
            <a:off x="297712" y="2691607"/>
            <a:ext cx="7857460" cy="41549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1200" dirty="0">
                <a:solidFill>
                  <a:srgbClr val="00205B"/>
                </a:solidFill>
                <a:effectLst/>
                <a:latin typeface="Gadugi" panose="020B0502040204020203" pitchFamily="34" charset="0"/>
                <a:ea typeface="Aptos" panose="020B0004020202020204" pitchFamily="34" charset="0"/>
                <a:cs typeface="Aptos" panose="020B0004020202020204" pitchFamily="34" charset="0"/>
              </a:rPr>
              <a:t>We have the privilege of ensuring that the veterans and their partners we care for and support can lead happy and fulfilled lives. </a:t>
            </a:r>
            <a:r>
              <a:rPr lang="en-US" sz="1200" dirty="0">
                <a:solidFill>
                  <a:srgbClr val="00205B"/>
                </a:solidFill>
                <a:effectLst/>
                <a:latin typeface="Gadugi" panose="020B0502040204020203" pitchFamily="34" charset="0"/>
                <a:ea typeface="Gadugi" panose="020B0502040204020203" pitchFamily="34" charset="0"/>
              </a:rPr>
              <a:t>We currently run three Homes and have also launched new services reaching out into the community.</a:t>
            </a:r>
            <a:r>
              <a:rPr lang="en-US" sz="1200" kern="1200" dirty="0">
                <a:solidFill>
                  <a:srgbClr val="00205B"/>
                </a:solidFill>
                <a:effectLst/>
                <a:latin typeface="Gadugi" panose="020B0502040204020203" pitchFamily="34" charset="0"/>
                <a:ea typeface="Gadugi" panose="020B0502040204020203" pitchFamily="34" charset="0"/>
              </a:rPr>
              <a:t> Our care staff a</a:t>
            </a:r>
            <a:r>
              <a:rPr lang="en-GB" sz="1200" dirty="0">
                <a:solidFill>
                  <a:srgbClr val="00205B"/>
                </a:solidFill>
                <a:effectLst/>
                <a:latin typeface="Gadugi" panose="020B0502040204020203" pitchFamily="34" charset="0"/>
                <a:ea typeface="Aptos" panose="020B0004020202020204" pitchFamily="34" charset="0"/>
                <a:cs typeface="Aptos" panose="020B0004020202020204" pitchFamily="34" charset="0"/>
              </a:rPr>
              <a:t>re nothing short of exceptional, while colleagues in Central Services provide unrivalled support.</a:t>
            </a:r>
            <a:endParaRPr lang="en-GB" sz="1200" dirty="0">
              <a:solidFill>
                <a:srgbClr val="00205B"/>
              </a:solidFill>
              <a:effectLst/>
              <a:latin typeface="Aptos" panose="020B0004020202020204" pitchFamily="34" charset="0"/>
              <a:ea typeface="Aptos" panose="020B0004020202020204" pitchFamily="34" charset="0"/>
              <a:cs typeface="Aptos" panose="020B0004020202020204" pitchFamily="34" charset="0"/>
            </a:endParaRPr>
          </a:p>
          <a:p>
            <a:r>
              <a:rPr lang="en-GB" sz="1200" dirty="0">
                <a:solidFill>
                  <a:srgbClr val="00205B"/>
                </a:solidFill>
                <a:effectLst/>
                <a:latin typeface="Gadugi" panose="020B0502040204020203" pitchFamily="34" charset="0"/>
                <a:ea typeface="Aptos" panose="020B0004020202020204" pitchFamily="34" charset="0"/>
                <a:cs typeface="Aptos" panose="020B0004020202020204" pitchFamily="34" charset="0"/>
              </a:rPr>
              <a:t> </a:t>
            </a:r>
            <a:endParaRPr lang="en-GB" sz="1200" dirty="0">
              <a:solidFill>
                <a:srgbClr val="00205B"/>
              </a:solidFill>
              <a:effectLst/>
              <a:latin typeface="Aptos" panose="020B0004020202020204" pitchFamily="34" charset="0"/>
              <a:ea typeface="Aptos" panose="020B0004020202020204" pitchFamily="34" charset="0"/>
              <a:cs typeface="Aptos" panose="020B0004020202020204" pitchFamily="34" charset="0"/>
            </a:endParaRPr>
          </a:p>
          <a:p>
            <a:r>
              <a:rPr lang="en-GB" sz="1200" dirty="0">
                <a:solidFill>
                  <a:srgbClr val="00205B"/>
                </a:solidFill>
                <a:effectLst/>
                <a:latin typeface="Gadugi" panose="020B0502040204020203" pitchFamily="34" charset="0"/>
                <a:ea typeface="Aptos" panose="020B0004020202020204" pitchFamily="34" charset="0"/>
                <a:cs typeface="Aptos" panose="020B0004020202020204" pitchFamily="34" charset="0"/>
              </a:rPr>
              <a:t>We are looking for an experienced Legacy Manager to lead a small but high performing team generating significant fundraising revenue from legacies and in-mem giving. You must be able to demonstrate a high level of knowledge of legacy case management, be able to deal with a wide range of stakeholders and have experience of successful marketing to generate a long-term pipeline of potential income. You will need to work closely with colleagues across the Fundraising and Marketing department and be able to both lead and participate in relevant planning and strategy development.   </a:t>
            </a:r>
            <a:endParaRPr lang="en-GB" sz="1200" dirty="0">
              <a:solidFill>
                <a:srgbClr val="00205B"/>
              </a:solidFill>
              <a:effectLst/>
              <a:latin typeface="Aptos" panose="020B0004020202020204" pitchFamily="34" charset="0"/>
              <a:ea typeface="Aptos" panose="020B0004020202020204" pitchFamily="34" charset="0"/>
              <a:cs typeface="Aptos" panose="020B0004020202020204" pitchFamily="34" charset="0"/>
            </a:endParaRPr>
          </a:p>
          <a:p>
            <a:r>
              <a:rPr lang="en-GB" sz="1200" dirty="0">
                <a:solidFill>
                  <a:srgbClr val="00205B"/>
                </a:solidFill>
                <a:effectLst/>
                <a:latin typeface="Gadugi" panose="020B0502040204020203" pitchFamily="34" charset="0"/>
                <a:ea typeface="Aptos" panose="020B0004020202020204" pitchFamily="34" charset="0"/>
                <a:cs typeface="Aptos" panose="020B0004020202020204" pitchFamily="34" charset="0"/>
              </a:rPr>
              <a:t> </a:t>
            </a:r>
            <a:endParaRPr lang="en-GB" sz="1200" dirty="0">
              <a:solidFill>
                <a:srgbClr val="00205B"/>
              </a:solidFill>
              <a:effectLst/>
              <a:latin typeface="Aptos" panose="020B0004020202020204" pitchFamily="34" charset="0"/>
              <a:ea typeface="Aptos" panose="020B0004020202020204" pitchFamily="34" charset="0"/>
              <a:cs typeface="Aptos" panose="020B0004020202020204" pitchFamily="34" charset="0"/>
            </a:endParaRPr>
          </a:p>
          <a:p>
            <a:r>
              <a:rPr lang="en-GB" sz="1200" dirty="0">
                <a:solidFill>
                  <a:srgbClr val="00205B"/>
                </a:solidFill>
                <a:effectLst/>
                <a:latin typeface="Gadugi" panose="020B0502040204020203" pitchFamily="34" charset="0"/>
                <a:ea typeface="Aptos" panose="020B0004020202020204" pitchFamily="34" charset="0"/>
                <a:cs typeface="Aptos" panose="020B0004020202020204" pitchFamily="34" charset="0"/>
              </a:rPr>
              <a:t>We are looking for someone who shares our values and is confident in their field of work. Hybrid working is in place and so your ability to operate independently to achieve agreed outcomes, and to manage others in doing the same, is also key. We would expect this person to hold an appropriate qualification and to have a high knowledge of will, probate and tax laws. They should also be supporter centric with the understanding and ability to deliver a first-class customer experience to the range of people involved in the legacy journey. If this is you, then we look forward to receiving your application. </a:t>
            </a:r>
          </a:p>
          <a:p>
            <a:endParaRPr lang="en-GB" sz="1200" dirty="0">
              <a:solidFill>
                <a:srgbClr val="00205B"/>
              </a:solidFill>
              <a:latin typeface="Gadugi" panose="020B0502040204020203" pitchFamily="34" charset="0"/>
              <a:ea typeface="Aptos" panose="020B0004020202020204" pitchFamily="34" charset="0"/>
              <a:cs typeface="Aptos" panose="020B0004020202020204" pitchFamily="34" charset="0"/>
            </a:endParaRPr>
          </a:p>
          <a:p>
            <a:r>
              <a:rPr lang="en-GB" sz="1200" dirty="0">
                <a:solidFill>
                  <a:srgbClr val="00205B"/>
                </a:solidFill>
                <a:effectLst/>
                <a:latin typeface="Gadugi" panose="020B0502040204020203" pitchFamily="34" charset="0"/>
                <a:ea typeface="Aptos" panose="020B0004020202020204" pitchFamily="34" charset="0"/>
                <a:cs typeface="Aptos" panose="020B0004020202020204" pitchFamily="34" charset="0"/>
              </a:rPr>
              <a:t>Thank you for your interest.</a:t>
            </a:r>
            <a:endParaRPr lang="en-GB" sz="1200" dirty="0">
              <a:solidFill>
                <a:srgbClr val="00205B"/>
              </a:solidFill>
              <a:effectLst/>
              <a:latin typeface="Aptos" panose="020B0004020202020204" pitchFamily="34" charset="0"/>
              <a:ea typeface="Aptos" panose="020B0004020202020204" pitchFamily="34" charset="0"/>
              <a:cs typeface="Aptos" panose="020B0004020202020204" pitchFamily="34" charset="0"/>
            </a:endParaRPr>
          </a:p>
          <a:p>
            <a:r>
              <a:rPr lang="en-GB" sz="1200" dirty="0">
                <a:solidFill>
                  <a:srgbClr val="00205B"/>
                </a:solidFill>
                <a:effectLst/>
                <a:latin typeface="Gadugi" panose="020B0502040204020203" pitchFamily="34" charset="0"/>
                <a:ea typeface="Aptos" panose="020B0004020202020204" pitchFamily="34" charset="0"/>
                <a:cs typeface="Aptos" panose="020B0004020202020204" pitchFamily="34" charset="0"/>
              </a:rPr>
              <a:t> </a:t>
            </a:r>
            <a:endParaRPr lang="en-GB" sz="1200" dirty="0">
              <a:solidFill>
                <a:srgbClr val="00205B"/>
              </a:solidFill>
              <a:effectLst/>
              <a:latin typeface="Aptos" panose="020B0004020202020204" pitchFamily="34" charset="0"/>
              <a:ea typeface="Aptos" panose="020B0004020202020204" pitchFamily="34" charset="0"/>
              <a:cs typeface="Aptos" panose="020B0004020202020204" pitchFamily="34" charset="0"/>
            </a:endParaRPr>
          </a:p>
          <a:p>
            <a:r>
              <a:rPr lang="en-GB" sz="1200" dirty="0">
                <a:solidFill>
                  <a:srgbClr val="00205B"/>
                </a:solidFill>
                <a:effectLst/>
                <a:latin typeface="Gadugi" panose="020B0502040204020203" pitchFamily="34" charset="0"/>
                <a:ea typeface="Aptos" panose="020B0004020202020204" pitchFamily="34" charset="0"/>
                <a:cs typeface="Aptos" panose="020B0004020202020204" pitchFamily="34" charset="0"/>
              </a:rPr>
              <a:t>Caley Eldred</a:t>
            </a:r>
            <a:endParaRPr lang="en-GB" sz="1200" dirty="0">
              <a:solidFill>
                <a:srgbClr val="00205B"/>
              </a:solidFill>
              <a:effectLst/>
              <a:latin typeface="Aptos" panose="020B0004020202020204" pitchFamily="34" charset="0"/>
              <a:ea typeface="Aptos" panose="020B0004020202020204" pitchFamily="34" charset="0"/>
              <a:cs typeface="Aptos" panose="020B0004020202020204" pitchFamily="34" charset="0"/>
            </a:endParaRPr>
          </a:p>
          <a:p>
            <a:r>
              <a:rPr lang="en-GB" sz="1200" dirty="0">
                <a:solidFill>
                  <a:srgbClr val="00205B"/>
                </a:solidFill>
                <a:effectLst/>
                <a:latin typeface="Gadugi" panose="020B0502040204020203" pitchFamily="34" charset="0"/>
                <a:ea typeface="Aptos" panose="020B0004020202020204" pitchFamily="34" charset="0"/>
                <a:cs typeface="Aptos" panose="020B0004020202020204" pitchFamily="34" charset="0"/>
              </a:rPr>
              <a:t>Director of Supporter Engagement</a:t>
            </a:r>
            <a:endParaRPr lang="en-GB" sz="1200" dirty="0">
              <a:solidFill>
                <a:srgbClr val="00205B"/>
              </a:solidFill>
              <a:effectLst/>
              <a:latin typeface="Aptos" panose="020B0004020202020204" pitchFamily="34" charset="0"/>
              <a:ea typeface="Aptos" panose="020B0004020202020204" pitchFamily="34" charset="0"/>
              <a:cs typeface="Aptos" panose="020B0004020202020204" pitchFamily="34" charset="0"/>
            </a:endParaRPr>
          </a:p>
        </p:txBody>
      </p:sp>
      <p:pic>
        <p:nvPicPr>
          <p:cNvPr id="5" name="Picture 4" descr="A person sitting at a table&#10;&#10;Description automatically generated">
            <a:extLst>
              <a:ext uri="{FF2B5EF4-FFF2-40B4-BE49-F238E27FC236}">
                <a16:creationId xmlns:a16="http://schemas.microsoft.com/office/drawing/2014/main" id="{F0F7ABDD-31FF-CB0B-62FF-A63729FD0B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 y="-16785"/>
            <a:ext cx="8633637" cy="1808590"/>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6"/>
          <p:cNvSpPr/>
          <p:nvPr/>
        </p:nvSpPr>
        <p:spPr>
          <a:xfrm>
            <a:off x="-3" y="-11288"/>
            <a:ext cx="12192004" cy="1342031"/>
          </a:xfrm>
          <a:prstGeom prst="rect">
            <a:avLst/>
          </a:prstGeom>
          <a:solidFill>
            <a:srgbClr val="86C8BC"/>
          </a:solidFill>
          <a:ln w="12700">
            <a:miter lim="400000"/>
          </a:ln>
        </p:spPr>
        <p:txBody>
          <a:bodyPr lIns="45719" rIns="45719" anchor="ctr"/>
          <a:lstStyle/>
          <a:p>
            <a:pPr algn="ctr">
              <a:defRPr>
                <a:solidFill>
                  <a:srgbClr val="FFFFFF"/>
                </a:solidFill>
              </a:defRPr>
            </a:pPr>
            <a:endParaRPr/>
          </a:p>
        </p:txBody>
      </p:sp>
      <p:sp>
        <p:nvSpPr>
          <p:cNvPr id="115" name="TextBox 9"/>
          <p:cNvSpPr txBox="1"/>
          <p:nvPr/>
        </p:nvSpPr>
        <p:spPr>
          <a:xfrm>
            <a:off x="373648" y="317858"/>
            <a:ext cx="6186641" cy="764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400">
                <a:solidFill>
                  <a:srgbClr val="00205B"/>
                </a:solidFill>
                <a:latin typeface="Gadugi"/>
                <a:ea typeface="Gadugi"/>
                <a:cs typeface="Gadugi"/>
                <a:sym typeface="Gadugi"/>
              </a:defRPr>
            </a:lvl1pPr>
          </a:lstStyle>
          <a:p>
            <a:r>
              <a:t>Job description</a:t>
            </a:r>
          </a:p>
        </p:txBody>
      </p:sp>
      <p:sp>
        <p:nvSpPr>
          <p:cNvPr id="116" name="TextBox 21"/>
          <p:cNvSpPr txBox="1"/>
          <p:nvPr/>
        </p:nvSpPr>
        <p:spPr>
          <a:xfrm>
            <a:off x="386589" y="1411820"/>
            <a:ext cx="8269422"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0215">
              <a:defRPr sz="1200">
                <a:solidFill>
                  <a:srgbClr val="05165E"/>
                </a:solidFill>
                <a:latin typeface="Arial"/>
                <a:ea typeface="Arial"/>
                <a:cs typeface="Arial"/>
                <a:sym typeface="Arial"/>
              </a:defRPr>
            </a:pPr>
            <a:endParaRPr dirty="0">
              <a:latin typeface="Gadugi" panose="020B0502040204020203" pitchFamily="34" charset="0"/>
              <a:ea typeface="Gadugi" panose="020B0502040204020203" pitchFamily="34" charset="0"/>
              <a:cs typeface="Times New Roman"/>
              <a:sym typeface="Times New Roman"/>
            </a:endParaRPr>
          </a:p>
        </p:txBody>
      </p:sp>
      <p:sp>
        <p:nvSpPr>
          <p:cNvPr id="117" name="TextBox 2"/>
          <p:cNvSpPr txBox="1"/>
          <p:nvPr/>
        </p:nvSpPr>
        <p:spPr>
          <a:xfrm rot="16200000">
            <a:off x="-2163674" y="4430094"/>
            <a:ext cx="4586571" cy="269241"/>
          </a:xfrm>
          <a:prstGeom prst="rect">
            <a:avLst/>
          </a:prstGeom>
          <a:solidFill>
            <a:srgbClr val="86C8B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200">
                <a:solidFill>
                  <a:srgbClr val="00205B"/>
                </a:solidFill>
                <a:latin typeface="Gadugi"/>
                <a:ea typeface="Gadugi"/>
                <a:cs typeface="Gadugi"/>
                <a:sym typeface="Gadugi"/>
              </a:defRPr>
            </a:lvl1pPr>
          </a:lstStyle>
          <a:p>
            <a:r>
              <a:t>Key responsibilities</a:t>
            </a:r>
          </a:p>
        </p:txBody>
      </p:sp>
      <p:sp>
        <p:nvSpPr>
          <p:cNvPr id="118" name="TextBox 23"/>
          <p:cNvSpPr txBox="1"/>
          <p:nvPr/>
        </p:nvSpPr>
        <p:spPr>
          <a:xfrm rot="16200000">
            <a:off x="-375246" y="1703951"/>
            <a:ext cx="1015661" cy="269241"/>
          </a:xfrm>
          <a:prstGeom prst="rect">
            <a:avLst/>
          </a:prstGeom>
          <a:solidFill>
            <a:srgbClr val="DAA5A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200">
                <a:solidFill>
                  <a:srgbClr val="00205B"/>
                </a:solidFill>
                <a:latin typeface="Gadugi"/>
                <a:ea typeface="Gadugi"/>
                <a:cs typeface="Gadugi"/>
                <a:sym typeface="Gadugi"/>
              </a:defRPr>
            </a:lvl1pPr>
          </a:lstStyle>
          <a:p>
            <a:r>
              <a:rPr dirty="0"/>
              <a:t>Purpose</a:t>
            </a:r>
          </a:p>
        </p:txBody>
      </p:sp>
      <p:sp>
        <p:nvSpPr>
          <p:cNvPr id="119" name="Slide Number Placeholder 1"/>
          <p:cNvSpPr txBox="1">
            <a:spLocks noGrp="1"/>
          </p:cNvSpPr>
          <p:nvPr>
            <p:ph type="sldNum" sz="quarter" idx="2"/>
          </p:nvPr>
        </p:nvSpPr>
        <p:spPr>
          <a:xfrm>
            <a:off x="11956123" y="6514020"/>
            <a:ext cx="184061"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a:t>
            </a:fld>
            <a:endParaRPr/>
          </a:p>
        </p:txBody>
      </p:sp>
      <p:sp>
        <p:nvSpPr>
          <p:cNvPr id="120" name="TextBox 8"/>
          <p:cNvSpPr txBox="1"/>
          <p:nvPr/>
        </p:nvSpPr>
        <p:spPr>
          <a:xfrm>
            <a:off x="436361" y="2978622"/>
            <a:ext cx="8169878" cy="37856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endParaRPr lang="en-US" sz="1200" b="1" dirty="0">
              <a:solidFill>
                <a:srgbClr val="00205B"/>
              </a:solidFill>
              <a:latin typeface="Gadugi" panose="020B0502040204020203" pitchFamily="34" charset="0"/>
              <a:ea typeface="Calibri" panose="020F0502020204030204" pitchFamily="34" charset="0"/>
              <a:cs typeface="Arial" panose="020B0604020202020204" pitchFamily="34" charset="0"/>
            </a:endParaRPr>
          </a:p>
          <a:p>
            <a:r>
              <a:rPr lang="en-US" sz="1200" b="1" dirty="0">
                <a:solidFill>
                  <a:srgbClr val="00205B"/>
                </a:solidFill>
                <a:latin typeface="Gadugi" panose="020B0502040204020203" pitchFamily="34" charset="0"/>
                <a:ea typeface="Calibri" panose="020F0502020204030204" pitchFamily="34" charset="0"/>
                <a:cs typeface="Arial" panose="020B0604020202020204" pitchFamily="34" charset="0"/>
              </a:rPr>
              <a:t>Strategy </a:t>
            </a:r>
            <a:endParaRPr lang="en-US" sz="1200" b="1" dirty="0">
              <a:solidFill>
                <a:srgbClr val="00205B"/>
              </a:solidFill>
              <a:effectLst/>
              <a:latin typeface="Gadugi" panose="020B0502040204020203"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US" sz="1200" b="1" dirty="0">
              <a:solidFill>
                <a:srgbClr val="00205B"/>
              </a:solidFill>
              <a:effectLst/>
              <a:latin typeface="Gadugi" panose="020B0502040204020203" pitchFamily="34" charset="0"/>
              <a:ea typeface="Gadugi" panose="020B0502040204020203" pitchFamily="34" charset="0"/>
              <a:cs typeface="Arial" panose="020B0604020202020204" pitchFamily="34" charset="0"/>
            </a:endParaRPr>
          </a:p>
          <a:p>
            <a:pPr marL="342900" lvl="0" indent="-342900">
              <a:buFont typeface="Symbol" panose="05050102010706020507" pitchFamily="18" charset="2"/>
              <a:buChar char=""/>
            </a:pPr>
            <a:r>
              <a:rPr lang="en-GB" sz="1200"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To develop and deliver cultivation strategies that drive the retention and growth of legacy pledgers with a focus on generating gifts from the existing supporter base and new audiences </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a:p>
            <a:pPr marL="342900" lvl="0" indent="-342900">
              <a:buFont typeface="Symbol" panose="05050102010706020507" pitchFamily="18" charset="2"/>
              <a:buChar char=""/>
            </a:pPr>
            <a:r>
              <a:rPr lang="en-GB" sz="1200"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To oversee the planning and delivery of a comprehensive schedule of marketing and communication that incorporates both digital and print activity with a focus on cold recruitment, making use of our free will offers </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a:p>
            <a:pPr marL="342900" lvl="0" indent="-342900">
              <a:buFont typeface="Symbol" panose="05050102010706020507" pitchFamily="18" charset="2"/>
              <a:buChar char=""/>
            </a:pPr>
            <a:r>
              <a:rPr lang="en-GB" sz="1200"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To ensure there is an appropriate journey in place for our In Mem donors to include the introduction of Tribute Funds</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a:p>
            <a:pPr marL="342900" lvl="0" indent="-342900">
              <a:buFont typeface="Symbol" panose="05050102010706020507" pitchFamily="18" charset="2"/>
              <a:buChar char=""/>
            </a:pPr>
            <a:r>
              <a:rPr lang="en-GB" sz="1200"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To manage large income and expenditure budgets and to update effective tools that enable robust annual projections in line with our annual planning cycle. </a:t>
            </a:r>
          </a:p>
          <a:p>
            <a:pPr marL="342900" lvl="0" indent="-342900">
              <a:buFont typeface="Symbol" panose="05050102010706020507" pitchFamily="18" charset="2"/>
              <a:buChar char=""/>
            </a:pPr>
            <a:endParaRPr lang="en-GB" sz="1200" dirty="0">
              <a:solidFill>
                <a:srgbClr val="00205B"/>
              </a:solidFill>
              <a:latin typeface="Gadugi" panose="020B0502040204020203" pitchFamily="34" charset="0"/>
              <a:ea typeface="Gadugi" panose="020B0502040204020203" pitchFamily="34" charset="0"/>
              <a:cs typeface="Times New Roman" panose="02020603050405020304" pitchFamily="18" charset="0"/>
            </a:endParaRPr>
          </a:p>
          <a:p>
            <a:r>
              <a:rPr lang="en-GB" sz="1200" b="1"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Management</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a:p>
            <a:pPr marL="342900" lvl="0" indent="-342900">
              <a:buFont typeface="Symbol" panose="05050102010706020507" pitchFamily="18" charset="2"/>
              <a:buChar char=""/>
            </a:pPr>
            <a:r>
              <a:rPr lang="en-GB" sz="1200"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To provide effective line management, including personal development, to the Legacy Marketing Assistant and Legacy &amp; In Mem Assistant Administrator ensuring they deliver in line with identified annual objectives</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a:p>
            <a:pPr marL="342900" lvl="0" indent="-342900">
              <a:buFont typeface="Symbol" panose="05050102010706020507" pitchFamily="18" charset="2"/>
              <a:buChar char=""/>
            </a:pPr>
            <a:r>
              <a:rPr lang="en-GB" sz="1200"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To manage a work stream to the Legacy Case Administration Specialist, ensuring  relevant cases are referred and the weekly log is maintained for consistency of service  </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a:p>
            <a:pPr marL="342900" lvl="0" indent="-342900">
              <a:buFont typeface="Symbol" panose="05050102010706020507" pitchFamily="18" charset="2"/>
              <a:buChar char=""/>
            </a:pPr>
            <a:r>
              <a:rPr lang="en-GB" sz="1200"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To work effectively with the Marcomms team to evaluate and review relevant elements of the legacy marketing schedule. </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a:p>
            <a:pPr marL="171450" indent="-171450">
              <a:buFont typeface="Arial" panose="020B0604020202020204" pitchFamily="34" charset="0"/>
              <a:buChar char="•"/>
            </a:pPr>
            <a:endParaRPr lang="en-US" sz="1200" dirty="0">
              <a:solidFill>
                <a:srgbClr val="00205B"/>
              </a:solidFill>
              <a:effectLst/>
              <a:latin typeface="Gadugi" panose="020B0502040204020203" pitchFamily="34" charset="0"/>
              <a:ea typeface="Calibri" panose="020F0502020204030204" pitchFamily="34" charset="0"/>
              <a:cs typeface="Arial" panose="020B0604020202020204" pitchFamily="34" charset="0"/>
            </a:endParaRPr>
          </a:p>
        </p:txBody>
      </p:sp>
      <p:sp>
        <p:nvSpPr>
          <p:cNvPr id="121" name="Rectangle 10"/>
          <p:cNvSpPr/>
          <p:nvPr/>
        </p:nvSpPr>
        <p:spPr>
          <a:xfrm>
            <a:off x="8876767" y="1279942"/>
            <a:ext cx="3315234" cy="5578058"/>
          </a:xfrm>
          <a:prstGeom prst="rect">
            <a:avLst/>
          </a:prstGeom>
          <a:solidFill>
            <a:srgbClr val="86C8BC">
              <a:alpha val="80000"/>
            </a:srgbClr>
          </a:solidFill>
          <a:ln w="12700">
            <a:miter lim="400000"/>
          </a:ln>
        </p:spPr>
        <p:txBody>
          <a:bodyPr lIns="45719" rIns="45719" anchor="ctr"/>
          <a:lstStyle/>
          <a:p>
            <a:pPr algn="ctr">
              <a:defRPr>
                <a:solidFill>
                  <a:srgbClr val="FFFFFF"/>
                </a:solidFill>
              </a:defRPr>
            </a:pPr>
            <a:endParaRPr/>
          </a:p>
        </p:txBody>
      </p:sp>
      <p:pic>
        <p:nvPicPr>
          <p:cNvPr id="122" name="Picture 12" descr="Picture 12"/>
          <p:cNvPicPr>
            <a:picLocks noChangeAspect="1"/>
          </p:cNvPicPr>
          <p:nvPr/>
        </p:nvPicPr>
        <p:blipFill>
          <a:blip r:embed="rId2">
            <a:alphaModFix amt="20000"/>
          </a:blip>
          <a:stretch>
            <a:fillRect/>
          </a:stretch>
        </p:blipFill>
        <p:spPr>
          <a:xfrm>
            <a:off x="9518905" y="2874892"/>
            <a:ext cx="2706963" cy="3908369"/>
          </a:xfrm>
          <a:prstGeom prst="rect">
            <a:avLst/>
          </a:prstGeom>
          <a:ln w="12700">
            <a:miter lim="400000"/>
          </a:ln>
        </p:spPr>
      </p:pic>
      <p:sp>
        <p:nvSpPr>
          <p:cNvPr id="2" name="TextBox 1">
            <a:extLst>
              <a:ext uri="{FF2B5EF4-FFF2-40B4-BE49-F238E27FC236}">
                <a16:creationId xmlns:a16="http://schemas.microsoft.com/office/drawing/2014/main" id="{A6253FA4-8AFF-929B-CD0E-FE393C9051A7}"/>
              </a:ext>
            </a:extLst>
          </p:cNvPr>
          <p:cNvSpPr txBox="1"/>
          <p:nvPr/>
        </p:nvSpPr>
        <p:spPr>
          <a:xfrm>
            <a:off x="417483" y="1486600"/>
            <a:ext cx="8456311"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lvl="0" indent="-342900">
              <a:buFont typeface="+mj-lt"/>
              <a:buAutoNum type="arabicPeriod"/>
            </a:pPr>
            <a:r>
              <a:rPr lang="en-GB" sz="1200"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To raise annual income targets through the management, development and administration of legacies and In Mem giving with a focus on delivering effective strategies that maximise all potential income </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a:p>
            <a:pPr marL="342900" lvl="0" indent="-342900">
              <a:buFont typeface="+mj-lt"/>
              <a:buAutoNum type="arabicPeriod"/>
            </a:pPr>
            <a:r>
              <a:rPr lang="en-GB" sz="1200"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To lead a highly effective legacy management service working with stakeholders, both internal and external, at a variety of levels</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a:p>
            <a:pPr marL="342900" lvl="0" indent="-342900">
              <a:buFont typeface="+mj-lt"/>
              <a:buAutoNum type="arabicPeriod"/>
            </a:pPr>
            <a:r>
              <a:rPr lang="en-GB" sz="1200"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To oversee the planning and delivery of an effective marketing and communications schedule that supports the acquisition of new pledgers to support the long-term development of our legacy pipeline</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a:p>
            <a:pPr marL="342900" lvl="0" indent="-342900">
              <a:buFont typeface="+mj-lt"/>
              <a:buAutoNum type="arabicPeriod"/>
            </a:pPr>
            <a:r>
              <a:rPr lang="en-GB" sz="1200"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To provide excellent levels of supporter care to legacy pledgers and in memory donors, demonstrating the importance and impact of their gifts. </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ectangle 6"/>
          <p:cNvSpPr/>
          <p:nvPr/>
        </p:nvSpPr>
        <p:spPr>
          <a:xfrm>
            <a:off x="-3" y="-11288"/>
            <a:ext cx="12192004" cy="1342031"/>
          </a:xfrm>
          <a:prstGeom prst="rect">
            <a:avLst/>
          </a:prstGeom>
          <a:solidFill>
            <a:srgbClr val="86C8BC"/>
          </a:solidFill>
          <a:ln w="12700">
            <a:miter lim="400000"/>
          </a:ln>
        </p:spPr>
        <p:txBody>
          <a:bodyPr lIns="45719" rIns="45719" anchor="ctr"/>
          <a:lstStyle/>
          <a:p>
            <a:pPr algn="ctr">
              <a:defRPr>
                <a:solidFill>
                  <a:srgbClr val="FFFFFF"/>
                </a:solidFill>
              </a:defRPr>
            </a:pPr>
            <a:endParaRPr/>
          </a:p>
        </p:txBody>
      </p:sp>
      <p:sp>
        <p:nvSpPr>
          <p:cNvPr id="125" name="TextBox 9"/>
          <p:cNvSpPr txBox="1"/>
          <p:nvPr/>
        </p:nvSpPr>
        <p:spPr>
          <a:xfrm>
            <a:off x="373648" y="317858"/>
            <a:ext cx="7890459" cy="764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400">
                <a:solidFill>
                  <a:srgbClr val="00205B"/>
                </a:solidFill>
                <a:latin typeface="Gadugi"/>
                <a:ea typeface="Gadugi"/>
                <a:cs typeface="Gadugi"/>
                <a:sym typeface="Gadugi"/>
              </a:defRPr>
            </a:lvl1pPr>
          </a:lstStyle>
          <a:p>
            <a:r>
              <a:t>Job description - continued</a:t>
            </a:r>
          </a:p>
        </p:txBody>
      </p:sp>
      <p:sp>
        <p:nvSpPr>
          <p:cNvPr id="126" name="TextBox 2"/>
          <p:cNvSpPr txBox="1"/>
          <p:nvPr/>
        </p:nvSpPr>
        <p:spPr>
          <a:xfrm rot="16200000">
            <a:off x="-2625547" y="3959751"/>
            <a:ext cx="5527259" cy="269241"/>
          </a:xfrm>
          <a:prstGeom prst="rect">
            <a:avLst/>
          </a:prstGeom>
          <a:solidFill>
            <a:srgbClr val="86C8B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200">
                <a:solidFill>
                  <a:srgbClr val="00205B"/>
                </a:solidFill>
                <a:latin typeface="Gadugi"/>
                <a:ea typeface="Gadugi"/>
                <a:cs typeface="Gadugi"/>
                <a:sym typeface="Gadugi"/>
              </a:defRPr>
            </a:lvl1pPr>
          </a:lstStyle>
          <a:p>
            <a:r>
              <a:t>Key responsibilities</a:t>
            </a:r>
          </a:p>
        </p:txBody>
      </p:sp>
      <p:sp>
        <p:nvSpPr>
          <p:cNvPr id="127" name="Slide Number Placeholder 1"/>
          <p:cNvSpPr txBox="1">
            <a:spLocks noGrp="1"/>
          </p:cNvSpPr>
          <p:nvPr>
            <p:ph type="sldNum" sz="quarter" idx="2"/>
          </p:nvPr>
        </p:nvSpPr>
        <p:spPr>
          <a:xfrm>
            <a:off x="11956123" y="6514020"/>
            <a:ext cx="184061"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a:t>
            </a:fld>
            <a:endParaRPr/>
          </a:p>
        </p:txBody>
      </p:sp>
      <p:sp>
        <p:nvSpPr>
          <p:cNvPr id="129" name="Rectangle 10"/>
          <p:cNvSpPr/>
          <p:nvPr/>
        </p:nvSpPr>
        <p:spPr>
          <a:xfrm>
            <a:off x="8551381" y="1330742"/>
            <a:ext cx="3645161" cy="5527258"/>
          </a:xfrm>
          <a:prstGeom prst="rect">
            <a:avLst/>
          </a:prstGeom>
          <a:solidFill>
            <a:srgbClr val="86C8BC">
              <a:alpha val="80000"/>
            </a:srgbClr>
          </a:solidFill>
          <a:ln w="12700">
            <a:miter lim="400000"/>
          </a:ln>
        </p:spPr>
        <p:txBody>
          <a:bodyPr lIns="45719" rIns="45719" anchor="ctr"/>
          <a:lstStyle/>
          <a:p>
            <a:pPr algn="ctr">
              <a:defRPr>
                <a:solidFill>
                  <a:srgbClr val="FFFFFF"/>
                </a:solidFill>
              </a:defRPr>
            </a:pPr>
            <a:endParaRPr/>
          </a:p>
        </p:txBody>
      </p:sp>
      <p:pic>
        <p:nvPicPr>
          <p:cNvPr id="130" name="Picture 12" descr="Picture 12"/>
          <p:cNvPicPr>
            <a:picLocks noChangeAspect="1"/>
          </p:cNvPicPr>
          <p:nvPr/>
        </p:nvPicPr>
        <p:blipFill>
          <a:blip r:embed="rId2">
            <a:alphaModFix amt="20000"/>
          </a:blip>
          <a:stretch>
            <a:fillRect/>
          </a:stretch>
        </p:blipFill>
        <p:spPr>
          <a:xfrm>
            <a:off x="9518904" y="2983499"/>
            <a:ext cx="2706963" cy="3908369"/>
          </a:xfrm>
          <a:prstGeom prst="rect">
            <a:avLst/>
          </a:prstGeom>
          <a:ln w="12700">
            <a:miter lim="400000"/>
          </a:ln>
        </p:spPr>
      </p:pic>
      <p:sp>
        <p:nvSpPr>
          <p:cNvPr id="131" name="TextBox 11"/>
          <p:cNvSpPr txBox="1"/>
          <p:nvPr/>
        </p:nvSpPr>
        <p:spPr>
          <a:xfrm>
            <a:off x="8686800" y="1460309"/>
            <a:ext cx="3453385" cy="2939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a:solidFill>
                  <a:srgbClr val="00205B"/>
                </a:solidFill>
                <a:latin typeface="Gadugi"/>
                <a:ea typeface="Gadugi"/>
                <a:cs typeface="Gadugi"/>
                <a:sym typeface="Gadugi"/>
              </a:defRPr>
            </a:pPr>
            <a:r>
              <a:rPr dirty="0">
                <a:solidFill>
                  <a:srgbClr val="00205B"/>
                </a:solidFill>
              </a:rPr>
              <a:t>To apply</a:t>
            </a:r>
          </a:p>
          <a:p>
            <a:pPr>
              <a:defRPr sz="1600">
                <a:solidFill>
                  <a:srgbClr val="00205B"/>
                </a:solidFill>
                <a:latin typeface="Gadugi"/>
                <a:ea typeface="Gadugi"/>
                <a:cs typeface="Gadugi"/>
                <a:sym typeface="Gadugi"/>
              </a:defRPr>
            </a:pPr>
            <a:endParaRPr dirty="0">
              <a:solidFill>
                <a:srgbClr val="00205B"/>
              </a:solidFill>
            </a:endParaRPr>
          </a:p>
          <a:p>
            <a:pPr>
              <a:lnSpc>
                <a:spcPct val="150000"/>
              </a:lnSpc>
              <a:defRPr sz="1600">
                <a:solidFill>
                  <a:srgbClr val="00205B"/>
                </a:solidFill>
                <a:latin typeface="Gadugi"/>
                <a:ea typeface="Gadugi"/>
                <a:cs typeface="Gadugi"/>
                <a:sym typeface="Gadugi"/>
              </a:defRPr>
            </a:pPr>
            <a:r>
              <a:rPr dirty="0">
                <a:solidFill>
                  <a:srgbClr val="00205B"/>
                </a:solidFill>
              </a:rPr>
              <a:t>Send your CV and a covering letter (no more than </a:t>
            </a:r>
            <a:r>
              <a:rPr lang="en-US" dirty="0">
                <a:solidFill>
                  <a:srgbClr val="00205B"/>
                </a:solidFill>
              </a:rPr>
              <a:t>two</a:t>
            </a:r>
            <a:r>
              <a:rPr dirty="0">
                <a:solidFill>
                  <a:srgbClr val="00205B"/>
                </a:solidFill>
              </a:rPr>
              <a:t> sides) outlining how you meet the person specification and what you will bring to the role to</a:t>
            </a:r>
            <a:r>
              <a:rPr lang="en-US" dirty="0">
                <a:solidFill>
                  <a:srgbClr val="00205B"/>
                </a:solidFill>
              </a:rPr>
              <a:t> </a:t>
            </a:r>
            <a:r>
              <a:rPr lang="en-US" b="1" dirty="0">
                <a:solidFill>
                  <a:srgbClr val="00205B"/>
                </a:solidFill>
              </a:rPr>
              <a:t>ajla.dizdarevic@starandgarter.org</a:t>
            </a:r>
            <a:endParaRPr b="1" dirty="0">
              <a:solidFill>
                <a:srgbClr val="00205B"/>
              </a:solidFill>
            </a:endParaRPr>
          </a:p>
        </p:txBody>
      </p:sp>
      <p:sp>
        <p:nvSpPr>
          <p:cNvPr id="4" name="TextBox 3">
            <a:extLst>
              <a:ext uri="{FF2B5EF4-FFF2-40B4-BE49-F238E27FC236}">
                <a16:creationId xmlns:a16="http://schemas.microsoft.com/office/drawing/2014/main" id="{DB290260-7543-EFDB-8312-F44A85E40C38}"/>
              </a:ext>
            </a:extLst>
          </p:cNvPr>
          <p:cNvSpPr txBox="1"/>
          <p:nvPr/>
        </p:nvSpPr>
        <p:spPr>
          <a:xfrm>
            <a:off x="373648" y="1330742"/>
            <a:ext cx="8052070" cy="3416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endParaRPr lang="en-GB" sz="1200" b="1" dirty="0">
              <a:solidFill>
                <a:srgbClr val="00205B"/>
              </a:solidFill>
              <a:effectLst/>
              <a:latin typeface="Gadugi" panose="020B0502040204020203" pitchFamily="34" charset="0"/>
              <a:ea typeface="Gadugi" panose="020B0502040204020203" pitchFamily="34" charset="0"/>
              <a:cs typeface="Noto Sans" panose="020B0502040504020204" pitchFamily="34" charset="0"/>
            </a:endParaRPr>
          </a:p>
          <a:p>
            <a:endParaRPr lang="en-GB" sz="1200" b="1" dirty="0">
              <a:solidFill>
                <a:srgbClr val="00205B"/>
              </a:solidFill>
              <a:effectLst/>
              <a:latin typeface="Gadugi" panose="020B0502040204020203" pitchFamily="34" charset="0"/>
              <a:ea typeface="Gadugi" panose="020B0502040204020203" pitchFamily="34" charset="0"/>
              <a:cs typeface="Noto Sans" panose="020B0502040504020204" pitchFamily="34" charset="0"/>
            </a:endParaRPr>
          </a:p>
          <a:p>
            <a:r>
              <a:rPr lang="en-GB" sz="1200" b="1"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Administration and process</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a:p>
            <a:pPr marL="342900" lvl="0" indent="-342900">
              <a:buFont typeface="Symbol" panose="05050102010706020507" pitchFamily="18" charset="2"/>
              <a:buChar char=""/>
            </a:pPr>
            <a:r>
              <a:rPr lang="en-GB" sz="1200"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Oversee estate accounts and the legacy caseload, ensuring appropriate levels of checks and risk to optimise the value of all bequests, working within delegated authority </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a:p>
            <a:pPr marL="342900" lvl="0" indent="-342900">
              <a:buFont typeface="Symbol" panose="05050102010706020507" pitchFamily="18" charset="2"/>
              <a:buChar char=""/>
            </a:pPr>
            <a:r>
              <a:rPr lang="en-GB" sz="1200"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To ensure comprehensive procedures are in place for the management of legacies and in mem giving </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a:p>
            <a:pPr marL="342900" lvl="0" indent="-342900">
              <a:buFont typeface="Symbol" panose="05050102010706020507" pitchFamily="18" charset="2"/>
              <a:buChar char=""/>
            </a:pPr>
            <a:r>
              <a:rPr lang="en-GB" sz="1200"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To maintain and support accurate record keeping in all aspects fully utilising the functions of First Class and the fundraising CRM. </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a:p>
            <a:r>
              <a:rPr lang="en-GB" sz="1200" b="1"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 </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a:p>
            <a:r>
              <a:rPr lang="en-GB" sz="1200" b="1"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 </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a:p>
            <a:r>
              <a:rPr lang="en-GB" sz="1200" b="1"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Other  </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a:p>
            <a:pPr marL="342900" lvl="0" indent="-342900">
              <a:buFont typeface="Symbol" panose="05050102010706020507" pitchFamily="18" charset="2"/>
              <a:buChar char=""/>
            </a:pPr>
            <a:r>
              <a:rPr lang="en-GB" sz="1200"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To play a key role in the delivery of the overall fundraising strategy, leading, enabling &amp; encouraging cross-team working</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a:p>
            <a:pPr marL="342900" lvl="0" indent="-342900">
              <a:buFont typeface="Symbol" panose="05050102010706020507" pitchFamily="18" charset="2"/>
              <a:buChar char=""/>
            </a:pPr>
            <a:r>
              <a:rPr lang="en-GB" sz="1200"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To be a brand ambassador encouraging a deep understanding of the values, ensuring consistency externally to a range of audiences  </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a:p>
            <a:pPr marL="342900" lvl="0" indent="-342900">
              <a:buFont typeface="Symbol" panose="05050102010706020507" pitchFamily="18" charset="2"/>
              <a:buChar char=""/>
            </a:pPr>
            <a:r>
              <a:rPr lang="en-GB" sz="1200"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To adhere to data protection legislation and to be fully conversant with relevant legislation (Trustee Act 2000) and the guidelines of the Fundraising Regulator and the GDPR and promote where necessary.</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a:p>
            <a:pPr marL="342900" lvl="0" indent="-342900">
              <a:buFont typeface="Symbol" panose="05050102010706020507" pitchFamily="18" charset="2"/>
              <a:buChar char=""/>
            </a:pPr>
            <a:r>
              <a:rPr lang="en-GB" sz="1200"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To undertake other such duties as may be required and which are consistent with the nature of this role. </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175125611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3"/>
          <p:cNvSpPr/>
          <p:nvPr/>
        </p:nvSpPr>
        <p:spPr>
          <a:xfrm>
            <a:off x="558068" y="-11288"/>
            <a:ext cx="11650866" cy="1720819"/>
          </a:xfrm>
          <a:prstGeom prst="rect">
            <a:avLst/>
          </a:prstGeom>
          <a:solidFill>
            <a:srgbClr val="8BD3E6"/>
          </a:solidFill>
          <a:ln w="12700">
            <a:miter lim="400000"/>
          </a:ln>
        </p:spPr>
        <p:txBody>
          <a:bodyPr lIns="45719" rIns="45719" anchor="ctr"/>
          <a:lstStyle/>
          <a:p>
            <a:pPr algn="ctr">
              <a:defRPr>
                <a:solidFill>
                  <a:srgbClr val="FFFFFF"/>
                </a:solidFill>
              </a:defRPr>
            </a:pPr>
            <a:endParaRPr/>
          </a:p>
        </p:txBody>
      </p:sp>
      <p:sp>
        <p:nvSpPr>
          <p:cNvPr id="136" name="TextBox 4"/>
          <p:cNvSpPr txBox="1"/>
          <p:nvPr/>
        </p:nvSpPr>
        <p:spPr>
          <a:xfrm>
            <a:off x="997905" y="429010"/>
            <a:ext cx="7699528" cy="764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400">
                <a:solidFill>
                  <a:srgbClr val="00205B"/>
                </a:solidFill>
                <a:latin typeface="Gadugi"/>
                <a:ea typeface="Gadugi"/>
                <a:cs typeface="Gadugi"/>
                <a:sym typeface="Gadugi"/>
              </a:defRPr>
            </a:lvl1pPr>
          </a:lstStyle>
          <a:p>
            <a:r>
              <a:t>Person specification</a:t>
            </a:r>
          </a:p>
        </p:txBody>
      </p:sp>
      <p:sp>
        <p:nvSpPr>
          <p:cNvPr id="138" name="Rectangle 6"/>
          <p:cNvSpPr/>
          <p:nvPr/>
        </p:nvSpPr>
        <p:spPr>
          <a:xfrm>
            <a:off x="-1" y="-11288"/>
            <a:ext cx="558069" cy="1720819"/>
          </a:xfrm>
          <a:prstGeom prst="rect">
            <a:avLst/>
          </a:prstGeom>
          <a:solidFill>
            <a:srgbClr val="B9E5F0"/>
          </a:solidFill>
          <a:ln w="12700">
            <a:miter lim="400000"/>
          </a:ln>
        </p:spPr>
        <p:txBody>
          <a:bodyPr lIns="45719" rIns="45719" anchor="ctr"/>
          <a:lstStyle/>
          <a:p>
            <a:pPr algn="ctr">
              <a:defRPr>
                <a:solidFill>
                  <a:srgbClr val="FFFFFF"/>
                </a:solidFill>
              </a:defRPr>
            </a:pPr>
            <a:endParaRPr/>
          </a:p>
        </p:txBody>
      </p:sp>
      <p:sp>
        <p:nvSpPr>
          <p:cNvPr id="139" name="Rectangle 7"/>
          <p:cNvSpPr/>
          <p:nvPr/>
        </p:nvSpPr>
        <p:spPr>
          <a:xfrm>
            <a:off x="0" y="1708181"/>
            <a:ext cx="558069" cy="5149819"/>
          </a:xfrm>
          <a:prstGeom prst="rect">
            <a:avLst/>
          </a:prstGeom>
          <a:solidFill>
            <a:srgbClr val="8BD3E6"/>
          </a:solidFill>
          <a:ln w="12700">
            <a:miter lim="400000"/>
          </a:ln>
        </p:spPr>
        <p:txBody>
          <a:bodyPr lIns="45719" rIns="45719" anchor="ctr"/>
          <a:lstStyle/>
          <a:p>
            <a:pPr algn="ctr">
              <a:defRPr>
                <a:solidFill>
                  <a:srgbClr val="FFFFFF"/>
                </a:solidFill>
              </a:defRPr>
            </a:pPr>
            <a:endParaRPr/>
          </a:p>
        </p:txBody>
      </p:sp>
      <p:sp>
        <p:nvSpPr>
          <p:cNvPr id="140" name="Rectangle 14"/>
          <p:cNvSpPr/>
          <p:nvPr/>
        </p:nvSpPr>
        <p:spPr>
          <a:xfrm>
            <a:off x="7752862" y="1708181"/>
            <a:ext cx="4439138" cy="5149819"/>
          </a:xfrm>
          <a:prstGeom prst="rect">
            <a:avLst/>
          </a:prstGeom>
          <a:solidFill>
            <a:srgbClr val="8BD3E6">
              <a:alpha val="80000"/>
            </a:srgbClr>
          </a:solidFill>
          <a:ln w="12700">
            <a:miter lim="400000"/>
          </a:ln>
        </p:spPr>
        <p:txBody>
          <a:bodyPr lIns="45719" rIns="45719" anchor="ctr"/>
          <a:lstStyle/>
          <a:p>
            <a:pPr algn="ctr">
              <a:defRPr>
                <a:solidFill>
                  <a:srgbClr val="FFFFFF"/>
                </a:solidFill>
              </a:defRPr>
            </a:pPr>
            <a:endParaRPr>
              <a:solidFill>
                <a:srgbClr val="FFFFFF"/>
              </a:solidFill>
            </a:endParaRPr>
          </a:p>
        </p:txBody>
      </p:sp>
      <p:sp>
        <p:nvSpPr>
          <p:cNvPr id="141" name="Slide Number Placeholder 9"/>
          <p:cNvSpPr txBox="1">
            <a:spLocks noGrp="1"/>
          </p:cNvSpPr>
          <p:nvPr>
            <p:ph type="sldNum" sz="quarter" idx="2"/>
          </p:nvPr>
        </p:nvSpPr>
        <p:spPr>
          <a:xfrm>
            <a:off x="11956123" y="6514020"/>
            <a:ext cx="184061"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a:t>
            </a:fld>
            <a:endParaRPr/>
          </a:p>
        </p:txBody>
      </p:sp>
      <p:sp>
        <p:nvSpPr>
          <p:cNvPr id="11" name="TextBox 10">
            <a:extLst>
              <a:ext uri="{FF2B5EF4-FFF2-40B4-BE49-F238E27FC236}">
                <a16:creationId xmlns:a16="http://schemas.microsoft.com/office/drawing/2014/main" id="{38182D4F-F6E0-B90A-CC9F-01E9517C193B}"/>
              </a:ext>
            </a:extLst>
          </p:cNvPr>
          <p:cNvSpPr txBox="1"/>
          <p:nvPr/>
        </p:nvSpPr>
        <p:spPr>
          <a:xfrm>
            <a:off x="655944" y="1822030"/>
            <a:ext cx="6659255" cy="4524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1200" b="1"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Knowledge and experience:</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a:p>
            <a:pPr marL="342900" lvl="0" indent="-342900">
              <a:buFont typeface="Symbol" panose="05050102010706020507" pitchFamily="18" charset="2"/>
              <a:buChar char=""/>
            </a:pPr>
            <a:r>
              <a:rPr lang="en-GB" sz="1200"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Significant experience of managing legacy and in memory giving with the ability to oversee complex case management</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a:p>
            <a:pPr marL="342900" lvl="0" indent="-342900">
              <a:buFont typeface="Symbol" panose="05050102010706020507" pitchFamily="18" charset="2"/>
              <a:buChar char=""/>
            </a:pPr>
            <a:r>
              <a:rPr lang="en-GB" sz="1200"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Knowledge of will, probate and tax law </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a:p>
            <a:pPr marL="342900" lvl="0" indent="-342900">
              <a:buFont typeface="Symbol" panose="05050102010706020507" pitchFamily="18" charset="2"/>
              <a:buChar char=""/>
            </a:pPr>
            <a:r>
              <a:rPr lang="en-GB" sz="1200"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ILM certificate in charity legacy administration, or appropriate legal qualification </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a:p>
            <a:pPr marL="342900" lvl="0" indent="-342900">
              <a:buFont typeface="Symbol" panose="05050102010706020507" pitchFamily="18" charset="2"/>
              <a:buChar char=""/>
            </a:pPr>
            <a:r>
              <a:rPr lang="en-GB" sz="1200"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Experience in delivering supporter-centric care</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a:p>
            <a:pPr marL="342900" lvl="0" indent="-342900">
              <a:buFont typeface="Symbol" panose="05050102010706020507" pitchFamily="18" charset="2"/>
              <a:buChar char=""/>
            </a:pPr>
            <a:r>
              <a:rPr lang="en-GB" sz="1200"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Demonstrable line management experience </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a:p>
            <a:pPr marL="342900" lvl="0" indent="-342900">
              <a:buFont typeface="Symbol" panose="05050102010706020507" pitchFamily="18" charset="2"/>
              <a:buChar char=""/>
            </a:pPr>
            <a:r>
              <a:rPr lang="en-GB" sz="1200"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Experience of devising, implementing and leading on strategic projects including KPIs, budgets and reports</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a:p>
            <a:pPr marL="342900" lvl="0" indent="-342900">
              <a:buFont typeface="Symbol" panose="05050102010706020507" pitchFamily="18" charset="2"/>
              <a:buChar char=""/>
            </a:pPr>
            <a:r>
              <a:rPr lang="en-GB" sz="1200"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Ability to devise and implement effective marketing strategies both on and off line, ensuring appropriate data management use of CRM  </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a:p>
            <a:pPr marL="342900" lvl="0" indent="-342900">
              <a:buFont typeface="Symbol" panose="05050102010706020507" pitchFamily="18" charset="2"/>
              <a:buChar char=""/>
            </a:pPr>
            <a:r>
              <a:rPr lang="en-GB" sz="1200"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Experience of working in a busy fundraising environment with the ability to plan, prioritise and manage a varied workload and</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a:p>
            <a:pPr marL="342900" lvl="0" indent="-342900">
              <a:buFont typeface="Symbol" panose="05050102010706020507" pitchFamily="18" charset="2"/>
              <a:buChar char=""/>
            </a:pPr>
            <a:r>
              <a:rPr lang="en-GB" sz="1200"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Good knowledge of relevant charitable legislation and guidelines.</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a:p>
            <a:r>
              <a:rPr lang="en-GB" sz="1200"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 </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a:p>
            <a:r>
              <a:rPr lang="en-GB" sz="1200"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 </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a:p>
            <a:r>
              <a:rPr lang="en-GB" sz="1200" b="1"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Skills:</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a:p>
            <a:pPr marL="342900" lvl="0" indent="-342900">
              <a:buFont typeface="Symbol" panose="05050102010706020507" pitchFamily="18" charset="2"/>
              <a:buChar char=""/>
            </a:pPr>
            <a:r>
              <a:rPr lang="en-GB" sz="1200"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Excellent communication skills both written and verbal with the ability to manage  complex referrals and recommendations relating to estate administration  </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a:p>
            <a:pPr marL="342900" lvl="0" indent="-342900">
              <a:buFont typeface="Symbol" panose="05050102010706020507" pitchFamily="18" charset="2"/>
              <a:buChar char=""/>
            </a:pPr>
            <a:r>
              <a:rPr lang="en-GB" sz="1200"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Excellent relationship building working with senior individuals </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a:p>
            <a:pPr marL="342900" lvl="0" indent="-342900">
              <a:buFont typeface="Symbol" panose="05050102010706020507" pitchFamily="18" charset="2"/>
              <a:buChar char=""/>
            </a:pPr>
            <a:r>
              <a:rPr lang="en-GB" sz="1200"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The ability to work across teams and get the best from line reports through effective direction, support and listening</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a:p>
            <a:pPr marL="342900" lvl="0" indent="-342900">
              <a:buFont typeface="Symbol" panose="05050102010706020507" pitchFamily="18" charset="2"/>
              <a:buChar char=""/>
            </a:pPr>
            <a:r>
              <a:rPr lang="en-GB" sz="1200"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Good IT skills including Word, Excel, PowerPoint, First Class and those related to communicating online (email &amp; social media channels).</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p:txBody>
      </p:sp>
      <p:pic>
        <p:nvPicPr>
          <p:cNvPr id="2" name="Picture 12" descr="Picture 12">
            <a:extLst>
              <a:ext uri="{FF2B5EF4-FFF2-40B4-BE49-F238E27FC236}">
                <a16:creationId xmlns:a16="http://schemas.microsoft.com/office/drawing/2014/main" id="{94B38B64-8396-90A4-F407-A168F4E67175}"/>
              </a:ext>
            </a:extLst>
          </p:cNvPr>
          <p:cNvPicPr>
            <a:picLocks noChangeAspect="1"/>
          </p:cNvPicPr>
          <p:nvPr/>
        </p:nvPicPr>
        <p:blipFill>
          <a:blip r:embed="rId2">
            <a:alphaModFix amt="20000"/>
          </a:blip>
          <a:stretch>
            <a:fillRect/>
          </a:stretch>
        </p:blipFill>
        <p:spPr>
          <a:xfrm>
            <a:off x="9518905" y="2874892"/>
            <a:ext cx="2706963" cy="3908369"/>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3"/>
          <p:cNvSpPr/>
          <p:nvPr/>
        </p:nvSpPr>
        <p:spPr>
          <a:xfrm>
            <a:off x="558068" y="-11288"/>
            <a:ext cx="11650866" cy="1720819"/>
          </a:xfrm>
          <a:prstGeom prst="rect">
            <a:avLst/>
          </a:prstGeom>
          <a:solidFill>
            <a:srgbClr val="8BD3E6"/>
          </a:solidFill>
          <a:ln w="12700">
            <a:miter lim="400000"/>
          </a:ln>
        </p:spPr>
        <p:txBody>
          <a:bodyPr lIns="45719" rIns="45719" anchor="ctr"/>
          <a:lstStyle/>
          <a:p>
            <a:pPr algn="ctr">
              <a:defRPr>
                <a:solidFill>
                  <a:srgbClr val="FFFFFF"/>
                </a:solidFill>
              </a:defRPr>
            </a:pPr>
            <a:endParaRPr/>
          </a:p>
        </p:txBody>
      </p:sp>
      <p:sp>
        <p:nvSpPr>
          <p:cNvPr id="136" name="TextBox 4"/>
          <p:cNvSpPr txBox="1"/>
          <p:nvPr/>
        </p:nvSpPr>
        <p:spPr>
          <a:xfrm>
            <a:off x="997905" y="429010"/>
            <a:ext cx="8647540" cy="769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4400">
                <a:solidFill>
                  <a:srgbClr val="00205B"/>
                </a:solidFill>
                <a:latin typeface="Gadugi"/>
                <a:ea typeface="Gadugi"/>
                <a:cs typeface="Gadugi"/>
                <a:sym typeface="Gadugi"/>
              </a:defRPr>
            </a:lvl1pPr>
          </a:lstStyle>
          <a:p>
            <a:r>
              <a:rPr dirty="0"/>
              <a:t>Person specification</a:t>
            </a:r>
            <a:r>
              <a:rPr lang="en-US" dirty="0"/>
              <a:t> - continued</a:t>
            </a:r>
            <a:endParaRPr dirty="0"/>
          </a:p>
        </p:txBody>
      </p:sp>
      <p:pic>
        <p:nvPicPr>
          <p:cNvPr id="137" name="Picture 5" descr="Picture 5"/>
          <p:cNvPicPr>
            <a:picLocks noChangeAspect="1"/>
          </p:cNvPicPr>
          <p:nvPr/>
        </p:nvPicPr>
        <p:blipFill>
          <a:blip r:embed="rId2">
            <a:alphaModFix amt="20000"/>
          </a:blip>
          <a:stretch>
            <a:fillRect/>
          </a:stretch>
        </p:blipFill>
        <p:spPr>
          <a:xfrm>
            <a:off x="11003783" y="-30490"/>
            <a:ext cx="1205151" cy="1740021"/>
          </a:xfrm>
          <a:prstGeom prst="rect">
            <a:avLst/>
          </a:prstGeom>
          <a:ln w="12700">
            <a:miter lim="400000"/>
          </a:ln>
        </p:spPr>
      </p:pic>
      <p:sp>
        <p:nvSpPr>
          <p:cNvPr id="138" name="Rectangle 6"/>
          <p:cNvSpPr/>
          <p:nvPr/>
        </p:nvSpPr>
        <p:spPr>
          <a:xfrm>
            <a:off x="-1" y="-11288"/>
            <a:ext cx="558069" cy="1720819"/>
          </a:xfrm>
          <a:prstGeom prst="rect">
            <a:avLst/>
          </a:prstGeom>
          <a:solidFill>
            <a:srgbClr val="B9E5F0"/>
          </a:solidFill>
          <a:ln w="12700">
            <a:miter lim="400000"/>
          </a:ln>
        </p:spPr>
        <p:txBody>
          <a:bodyPr lIns="45719" rIns="45719" anchor="ctr"/>
          <a:lstStyle/>
          <a:p>
            <a:pPr algn="ctr">
              <a:defRPr>
                <a:solidFill>
                  <a:srgbClr val="FFFFFF"/>
                </a:solidFill>
              </a:defRPr>
            </a:pPr>
            <a:endParaRPr/>
          </a:p>
        </p:txBody>
      </p:sp>
      <p:sp>
        <p:nvSpPr>
          <p:cNvPr id="139" name="Rectangle 7"/>
          <p:cNvSpPr/>
          <p:nvPr/>
        </p:nvSpPr>
        <p:spPr>
          <a:xfrm>
            <a:off x="0" y="1708181"/>
            <a:ext cx="558069" cy="5149819"/>
          </a:xfrm>
          <a:prstGeom prst="rect">
            <a:avLst/>
          </a:prstGeom>
          <a:solidFill>
            <a:srgbClr val="8BD3E6"/>
          </a:solidFill>
          <a:ln w="12700">
            <a:miter lim="400000"/>
          </a:ln>
        </p:spPr>
        <p:txBody>
          <a:bodyPr lIns="45719" rIns="45719" anchor="ctr"/>
          <a:lstStyle/>
          <a:p>
            <a:pPr algn="ctr">
              <a:defRPr>
                <a:solidFill>
                  <a:srgbClr val="FFFFFF"/>
                </a:solidFill>
              </a:defRPr>
            </a:pPr>
            <a:endParaRPr/>
          </a:p>
        </p:txBody>
      </p:sp>
      <p:sp>
        <p:nvSpPr>
          <p:cNvPr id="140" name="Rectangle 14"/>
          <p:cNvSpPr/>
          <p:nvPr/>
        </p:nvSpPr>
        <p:spPr>
          <a:xfrm>
            <a:off x="6556156" y="5684894"/>
            <a:ext cx="5656164" cy="1173106"/>
          </a:xfrm>
          <a:prstGeom prst="rect">
            <a:avLst/>
          </a:prstGeom>
          <a:solidFill>
            <a:srgbClr val="8BD3E6"/>
          </a:solidFill>
          <a:ln w="12700">
            <a:miter lim="400000"/>
          </a:ln>
        </p:spPr>
        <p:txBody>
          <a:bodyPr lIns="45719" rIns="45719" anchor="ctr"/>
          <a:lstStyle/>
          <a:p>
            <a:pPr algn="ctr">
              <a:defRPr>
                <a:solidFill>
                  <a:srgbClr val="FFFFFF"/>
                </a:solidFill>
              </a:defRPr>
            </a:pPr>
            <a:endParaRPr/>
          </a:p>
        </p:txBody>
      </p:sp>
      <p:sp>
        <p:nvSpPr>
          <p:cNvPr id="141" name="Slide Number Placeholder 9"/>
          <p:cNvSpPr txBox="1">
            <a:spLocks noGrp="1"/>
          </p:cNvSpPr>
          <p:nvPr>
            <p:ph type="sldNum" sz="quarter" idx="2"/>
          </p:nvPr>
        </p:nvSpPr>
        <p:spPr>
          <a:xfrm>
            <a:off x="11956123" y="6514020"/>
            <a:ext cx="184061"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6</a:t>
            </a:fld>
            <a:endParaRPr/>
          </a:p>
        </p:txBody>
      </p:sp>
      <p:sp>
        <p:nvSpPr>
          <p:cNvPr id="3" name="TextBox 2">
            <a:extLst>
              <a:ext uri="{FF2B5EF4-FFF2-40B4-BE49-F238E27FC236}">
                <a16:creationId xmlns:a16="http://schemas.microsoft.com/office/drawing/2014/main" id="{0850246F-6F94-BE9F-06EE-3A58AD8E8ED4}"/>
              </a:ext>
            </a:extLst>
          </p:cNvPr>
          <p:cNvSpPr txBox="1"/>
          <p:nvPr/>
        </p:nvSpPr>
        <p:spPr>
          <a:xfrm>
            <a:off x="711596" y="3946132"/>
            <a:ext cx="5567874" cy="947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15000"/>
              </a:lnSpc>
              <a:spcAft>
                <a:spcPts val="1000"/>
              </a:spcAft>
            </a:pPr>
            <a:r>
              <a:rPr lang="en-US" sz="1400" b="1" dirty="0">
                <a:solidFill>
                  <a:srgbClr val="00205B"/>
                </a:solidFill>
                <a:effectLst/>
                <a:latin typeface="Gadugi" panose="020B0502040204020203" pitchFamily="34" charset="0"/>
                <a:ea typeface="Calibri" panose="020F0502020204030204" pitchFamily="34" charset="0"/>
                <a:cs typeface="Noto Sans" panose="020B0502040504020204" pitchFamily="34" charset="0"/>
              </a:rPr>
              <a:t>We reserve the right to update and amend this job description to ensure it accurately reflects the role.</a:t>
            </a:r>
          </a:p>
          <a:p>
            <a:pPr>
              <a:lnSpc>
                <a:spcPct val="115000"/>
              </a:lnSpc>
              <a:spcAft>
                <a:spcPts val="1000"/>
              </a:spcAft>
            </a:pPr>
            <a:r>
              <a:rPr lang="en-US" sz="1400" b="1" dirty="0">
                <a:solidFill>
                  <a:srgbClr val="00205B"/>
                </a:solidFill>
                <a:effectLst/>
                <a:latin typeface="Gadugi" panose="020B0502040204020203" pitchFamily="34" charset="0"/>
                <a:ea typeface="Calibri" panose="020F0502020204030204" pitchFamily="34" charset="0"/>
                <a:cs typeface="Noto Sans" panose="020B0502040504020204" pitchFamily="34" charset="0"/>
              </a:rPr>
              <a:t>This will be agreed in consultation with the job holder.</a:t>
            </a:r>
            <a:endParaRPr lang="en-GB" sz="1400" dirty="0">
              <a:solidFill>
                <a:srgbClr val="00205B"/>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8">
            <a:extLst>
              <a:ext uri="{FF2B5EF4-FFF2-40B4-BE49-F238E27FC236}">
                <a16:creationId xmlns:a16="http://schemas.microsoft.com/office/drawing/2014/main" id="{A3BE95A3-8073-ECE0-4CF0-FEC1AA0E07F5}"/>
              </a:ext>
            </a:extLst>
          </p:cNvPr>
          <p:cNvSpPr txBox="1"/>
          <p:nvPr/>
        </p:nvSpPr>
        <p:spPr>
          <a:xfrm>
            <a:off x="711596" y="2149829"/>
            <a:ext cx="8169878" cy="11760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270510" marR="43180" indent="-270510">
              <a:lnSpc>
                <a:spcPct val="107000"/>
              </a:lnSpc>
              <a:spcAft>
                <a:spcPts val="800"/>
              </a:spcAft>
              <a:tabLst>
                <a:tab pos="270510" algn="l"/>
              </a:tabLst>
            </a:pPr>
            <a:r>
              <a:rPr lang="en-GB" sz="1200" b="1"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Personal characteristics should include:</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GB" sz="1200" spc="-10"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A self-starter with energy, who motivates with enthusiasm</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GB" sz="1200" spc="-10"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Sets high performance standards for oneself and others</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GB" sz="1200" spc="-10" dirty="0">
                <a:solidFill>
                  <a:srgbClr val="00205B"/>
                </a:solidFill>
                <a:effectLst/>
                <a:latin typeface="Gadugi" panose="020B0502040204020203" pitchFamily="34" charset="0"/>
                <a:ea typeface="Gadugi" panose="020B0502040204020203" pitchFamily="34" charset="0"/>
                <a:cs typeface="Noto Sans" panose="020B0502040504020204" pitchFamily="34" charset="0"/>
              </a:rPr>
              <a:t>Reliable, professional manner; flexible and calm under pressure</a:t>
            </a:r>
            <a:endParaRPr lang="en-GB" sz="1200" dirty="0">
              <a:solidFill>
                <a:srgbClr val="00205B"/>
              </a:solidFill>
              <a:effectLst/>
              <a:latin typeface="Gadugi" panose="020B0502040204020203" pitchFamily="34" charset="0"/>
              <a:ea typeface="Gadugi" panose="020B0502040204020203" pitchFamily="34" charset="0"/>
              <a:cs typeface="Times New Roman" panose="02020603050405020304" pitchFamily="18" charset="0"/>
            </a:endParaRPr>
          </a:p>
        </p:txBody>
      </p:sp>
      <p:pic>
        <p:nvPicPr>
          <p:cNvPr id="6" name="Picture 5" descr="Two women walking in a garden&#10;&#10;Description automatically generated">
            <a:extLst>
              <a:ext uri="{FF2B5EF4-FFF2-40B4-BE49-F238E27FC236}">
                <a16:creationId xmlns:a16="http://schemas.microsoft.com/office/drawing/2014/main" id="{0FBCA0DD-7499-DEFC-CA2A-4703F9CC0B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160"/>
          <a:stretch/>
        </p:blipFill>
        <p:spPr>
          <a:xfrm>
            <a:off x="6556155" y="1714269"/>
            <a:ext cx="5635845" cy="3970626"/>
          </a:xfrm>
          <a:prstGeom prst="rect">
            <a:avLst/>
          </a:prstGeom>
        </p:spPr>
      </p:pic>
    </p:spTree>
    <p:extLst>
      <p:ext uri="{BB962C8B-B14F-4D97-AF65-F5344CB8AC3E}">
        <p14:creationId xmlns:p14="http://schemas.microsoft.com/office/powerpoint/2010/main" val="93888276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9B7B4A-2C88-6B25-4508-66D3B115EF3A}"/>
              </a:ext>
            </a:extLst>
          </p:cNvPr>
          <p:cNvSpPr/>
          <p:nvPr/>
        </p:nvSpPr>
        <p:spPr>
          <a:xfrm>
            <a:off x="558069" y="-11289"/>
            <a:ext cx="11650864" cy="1720800"/>
          </a:xfrm>
          <a:prstGeom prst="rect">
            <a:avLst/>
          </a:prstGeom>
          <a:solidFill>
            <a:srgbClr val="B7A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D9D9BA6-3AB0-4E4D-0855-711C4872D42C}"/>
              </a:ext>
            </a:extLst>
          </p:cNvPr>
          <p:cNvSpPr/>
          <p:nvPr/>
        </p:nvSpPr>
        <p:spPr>
          <a:xfrm>
            <a:off x="-1" y="-11288"/>
            <a:ext cx="558069" cy="1720799"/>
          </a:xfrm>
          <a:prstGeom prst="rect">
            <a:avLst/>
          </a:prstGeom>
          <a:solidFill>
            <a:srgbClr val="D4C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12F7135-DAC4-8654-B59E-2AD4E0371D89}"/>
              </a:ext>
            </a:extLst>
          </p:cNvPr>
          <p:cNvSpPr/>
          <p:nvPr/>
        </p:nvSpPr>
        <p:spPr>
          <a:xfrm>
            <a:off x="0" y="1709511"/>
            <a:ext cx="558069" cy="5148489"/>
          </a:xfrm>
          <a:prstGeom prst="rect">
            <a:avLst/>
          </a:prstGeom>
          <a:solidFill>
            <a:srgbClr val="B7A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C607258-B5D8-8761-5258-057001D164A4}"/>
              </a:ext>
            </a:extLst>
          </p:cNvPr>
          <p:cNvSpPr txBox="1"/>
          <p:nvPr/>
        </p:nvSpPr>
        <p:spPr>
          <a:xfrm>
            <a:off x="997906" y="429010"/>
            <a:ext cx="7699526" cy="769441"/>
          </a:xfrm>
          <a:prstGeom prst="rect">
            <a:avLst/>
          </a:prstGeom>
          <a:noFill/>
        </p:spPr>
        <p:txBody>
          <a:bodyPr wrap="square" rtlCol="0">
            <a:spAutoFit/>
          </a:bodyPr>
          <a:lstStyle/>
          <a:p>
            <a:r>
              <a:rPr lang="en-US" sz="4400" dirty="0">
                <a:solidFill>
                  <a:srgbClr val="00205B"/>
                </a:solidFill>
                <a:latin typeface="Gadugi" panose="020B0502040204020203" pitchFamily="34" charset="0"/>
                <a:ea typeface="Gadugi" panose="020B0502040204020203" pitchFamily="34" charset="0"/>
                <a:cs typeface="Noto Sans Medium" panose="020B0502040504020204" pitchFamily="34" charset="0"/>
              </a:rPr>
              <a:t>Conditions of employment</a:t>
            </a:r>
          </a:p>
        </p:txBody>
      </p:sp>
      <p:sp>
        <p:nvSpPr>
          <p:cNvPr id="8" name="TextBox 7">
            <a:extLst>
              <a:ext uri="{FF2B5EF4-FFF2-40B4-BE49-F238E27FC236}">
                <a16:creationId xmlns:a16="http://schemas.microsoft.com/office/drawing/2014/main" id="{BCB1A9A0-C26E-1BBE-BEEF-5808250A0158}"/>
              </a:ext>
            </a:extLst>
          </p:cNvPr>
          <p:cNvSpPr txBox="1"/>
          <p:nvPr/>
        </p:nvSpPr>
        <p:spPr>
          <a:xfrm>
            <a:off x="785090" y="1865293"/>
            <a:ext cx="11193223" cy="3364704"/>
          </a:xfrm>
          <a:prstGeom prst="rect">
            <a:avLst/>
          </a:prstGeom>
          <a:noFill/>
        </p:spPr>
        <p:txBody>
          <a:bodyPr wrap="square" rtlCol="0">
            <a:spAutoFit/>
          </a:bodyPr>
          <a:lstStyle/>
          <a:p>
            <a:pPr>
              <a:lnSpc>
                <a:spcPct val="150000"/>
              </a:lnSpc>
            </a:pPr>
            <a:r>
              <a:rPr lang="en-GB" dirty="0">
                <a:solidFill>
                  <a:srgbClr val="00205B"/>
                </a:solidFill>
                <a:latin typeface="Gadugi" panose="020B0502040204020203" pitchFamily="34" charset="0"/>
              </a:rPr>
              <a:t>Any offer of employment made will be subject to the following conditions: </a:t>
            </a:r>
          </a:p>
          <a:p>
            <a:pPr>
              <a:lnSpc>
                <a:spcPct val="150000"/>
              </a:lnSpc>
            </a:pPr>
            <a:endParaRPr lang="en-US" dirty="0">
              <a:solidFill>
                <a:srgbClr val="00205B"/>
              </a:solidFill>
              <a:latin typeface="Gadugi" panose="020B0502040204020203" pitchFamily="34" charset="0"/>
            </a:endParaRPr>
          </a:p>
          <a:p>
            <a:pPr marL="285750" indent="-285750">
              <a:lnSpc>
                <a:spcPct val="150000"/>
              </a:lnSpc>
              <a:buFont typeface="Arial" panose="020B0604020202020204" pitchFamily="34" charset="0"/>
              <a:buChar char="•"/>
            </a:pPr>
            <a:r>
              <a:rPr lang="en-GB" dirty="0">
                <a:solidFill>
                  <a:srgbClr val="00205B"/>
                </a:solidFill>
                <a:latin typeface="Gadugi" panose="020B0502040204020203" pitchFamily="34" charset="0"/>
              </a:rPr>
              <a:t>Satisfactory references covering the last five years including one from your current or most recent employer </a:t>
            </a:r>
          </a:p>
          <a:p>
            <a:pPr marL="285750" indent="-285750">
              <a:lnSpc>
                <a:spcPct val="150000"/>
              </a:lnSpc>
              <a:buFont typeface="Arial" panose="020B0604020202020204" pitchFamily="34" charset="0"/>
              <a:buChar char="•"/>
            </a:pPr>
            <a:r>
              <a:rPr lang="en-GB" dirty="0">
                <a:solidFill>
                  <a:srgbClr val="00205B"/>
                </a:solidFill>
                <a:latin typeface="Gadugi" panose="020B0502040204020203" pitchFamily="34" charset="0"/>
              </a:rPr>
              <a:t>A pre-employment medical questionnaire</a:t>
            </a:r>
          </a:p>
          <a:p>
            <a:pPr marL="285750" indent="-285750">
              <a:lnSpc>
                <a:spcPct val="150000"/>
              </a:lnSpc>
              <a:buFont typeface="Arial" panose="020B0604020202020204" pitchFamily="34" charset="0"/>
              <a:buChar char="•"/>
            </a:pPr>
            <a:r>
              <a:rPr lang="en-GB" dirty="0">
                <a:solidFill>
                  <a:srgbClr val="00205B"/>
                </a:solidFill>
                <a:latin typeface="Gadugi" panose="020B0502040204020203" pitchFamily="34" charset="0"/>
              </a:rPr>
              <a:t>Enhanced DBS Disclosure</a:t>
            </a:r>
          </a:p>
          <a:p>
            <a:pPr marL="285750" indent="-285750">
              <a:lnSpc>
                <a:spcPct val="150000"/>
              </a:lnSpc>
              <a:buFont typeface="Arial" panose="020B0604020202020204" pitchFamily="34" charset="0"/>
              <a:buChar char="•"/>
            </a:pPr>
            <a:r>
              <a:rPr lang="en-GB" dirty="0">
                <a:solidFill>
                  <a:srgbClr val="00205B"/>
                </a:solidFill>
                <a:latin typeface="Gadugi" panose="020B0502040204020203" pitchFamily="34" charset="0"/>
              </a:rPr>
              <a:t>Proof of the Right to Work in the UK.</a:t>
            </a:r>
          </a:p>
          <a:p>
            <a:pPr>
              <a:lnSpc>
                <a:spcPct val="150000"/>
              </a:lnSpc>
            </a:pPr>
            <a:endParaRPr lang="en-US" dirty="0">
              <a:solidFill>
                <a:srgbClr val="00205B"/>
              </a:solidFill>
              <a:latin typeface="Gadugi" panose="020B0502040204020203" pitchFamily="34" charset="0"/>
            </a:endParaRPr>
          </a:p>
        </p:txBody>
      </p:sp>
      <p:sp>
        <p:nvSpPr>
          <p:cNvPr id="9" name="Slide Number Placeholder 1">
            <a:extLst>
              <a:ext uri="{FF2B5EF4-FFF2-40B4-BE49-F238E27FC236}">
                <a16:creationId xmlns:a16="http://schemas.microsoft.com/office/drawing/2014/main" id="{39EC19D1-3AC4-88E2-1AE4-25C7BC2D2B3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6C6F46-95D1-415D-A3AE-6B2521FBC4B9}" type="slidenum">
              <a:rPr lang="en-GB" smtClean="0"/>
              <a:pPr/>
              <a:t>7</a:t>
            </a:fld>
            <a:endParaRPr lang="en-GB"/>
          </a:p>
        </p:txBody>
      </p:sp>
    </p:spTree>
    <p:extLst>
      <p:ext uri="{BB962C8B-B14F-4D97-AF65-F5344CB8AC3E}">
        <p14:creationId xmlns:p14="http://schemas.microsoft.com/office/powerpoint/2010/main" val="215890379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 name="Group 41"/>
          <p:cNvGrpSpPr/>
          <p:nvPr/>
        </p:nvGrpSpPr>
        <p:grpSpPr>
          <a:xfrm>
            <a:off x="8241176" y="3495297"/>
            <a:ext cx="3984691" cy="3374280"/>
            <a:chOff x="0" y="0"/>
            <a:chExt cx="3984690" cy="3374278"/>
          </a:xfrm>
        </p:grpSpPr>
        <p:sp>
          <p:nvSpPr>
            <p:cNvPr id="151" name="Rectangle 3"/>
            <p:cNvSpPr/>
            <p:nvPr/>
          </p:nvSpPr>
          <p:spPr>
            <a:xfrm>
              <a:off x="0" y="0"/>
              <a:ext cx="3960765" cy="3374279"/>
            </a:xfrm>
            <a:prstGeom prst="rect">
              <a:avLst/>
            </a:prstGeom>
            <a:solidFill>
              <a:srgbClr val="B7AAC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154" name="Picture 4"/>
            <p:cNvGrpSpPr/>
            <p:nvPr/>
          </p:nvGrpSpPr>
          <p:grpSpPr>
            <a:xfrm>
              <a:off x="1624185" y="0"/>
              <a:ext cx="2360506" cy="3362703"/>
              <a:chOff x="0" y="0"/>
              <a:chExt cx="2360504" cy="3362702"/>
            </a:xfrm>
          </p:grpSpPr>
          <p:sp>
            <p:nvSpPr>
              <p:cNvPr id="152" name="Rectangle"/>
              <p:cNvSpPr/>
              <p:nvPr/>
            </p:nvSpPr>
            <p:spPr>
              <a:xfrm>
                <a:off x="0" y="0"/>
                <a:ext cx="2360505" cy="3362703"/>
              </a:xfrm>
              <a:prstGeom prst="rect">
                <a:avLst/>
              </a:prstGeom>
              <a:solidFill>
                <a:srgbClr val="000000">
                  <a:alpha val="0"/>
                </a:srgbClr>
              </a:solidFill>
              <a:ln w="12700" cap="flat">
                <a:noFill/>
                <a:miter lim="400000"/>
              </a:ln>
              <a:effectLst/>
            </p:spPr>
            <p:txBody>
              <a:bodyPr wrap="square" lIns="45719" tIns="45719" rIns="45719" bIns="45719" numCol="1" anchor="ctr">
                <a:noAutofit/>
              </a:bodyPr>
              <a:lstStyle/>
              <a:p>
                <a:endParaRPr/>
              </a:p>
            </p:txBody>
          </p:sp>
          <p:pic>
            <p:nvPicPr>
              <p:cNvPr id="153" name="image4.pdf" descr="image4.pdf"/>
              <p:cNvPicPr>
                <a:picLocks noChangeAspect="1"/>
              </p:cNvPicPr>
              <p:nvPr/>
            </p:nvPicPr>
            <p:blipFill>
              <a:blip r:embed="rId2">
                <a:alphaModFix amt="20000"/>
              </a:blip>
              <a:stretch>
                <a:fillRect/>
              </a:stretch>
            </p:blipFill>
            <p:spPr>
              <a:xfrm>
                <a:off x="0" y="0"/>
                <a:ext cx="2360505" cy="3362703"/>
              </a:xfrm>
              <a:prstGeom prst="rect">
                <a:avLst/>
              </a:prstGeom>
              <a:ln w="12700" cap="flat">
                <a:noFill/>
                <a:miter lim="400000"/>
              </a:ln>
              <a:effectLst/>
            </p:spPr>
          </p:pic>
        </p:grpSp>
      </p:grpSp>
      <p:pic>
        <p:nvPicPr>
          <p:cNvPr id="156" name="Picture 32" descr="Picture 32"/>
          <p:cNvPicPr>
            <a:picLocks noChangeAspect="1"/>
          </p:cNvPicPr>
          <p:nvPr/>
        </p:nvPicPr>
        <p:blipFill>
          <a:blip r:embed="rId2">
            <a:alphaModFix amt="20000"/>
          </a:blip>
          <a:stretch>
            <a:fillRect/>
          </a:stretch>
        </p:blipFill>
        <p:spPr>
          <a:xfrm>
            <a:off x="9865359" y="-33868"/>
            <a:ext cx="2360506" cy="3408147"/>
          </a:xfrm>
          <a:prstGeom prst="rect">
            <a:avLst/>
          </a:prstGeom>
          <a:ln w="12700">
            <a:miter lim="400000"/>
          </a:ln>
        </p:spPr>
      </p:pic>
      <p:pic>
        <p:nvPicPr>
          <p:cNvPr id="157" name="Picture 34" descr="Picture 34"/>
          <p:cNvPicPr>
            <a:picLocks noChangeAspect="1"/>
          </p:cNvPicPr>
          <p:nvPr/>
        </p:nvPicPr>
        <p:blipFill>
          <a:blip r:embed="rId2">
            <a:alphaModFix amt="20000"/>
          </a:blip>
          <a:stretch>
            <a:fillRect/>
          </a:stretch>
        </p:blipFill>
        <p:spPr>
          <a:xfrm>
            <a:off x="1624184" y="-33868"/>
            <a:ext cx="2360506" cy="3408147"/>
          </a:xfrm>
          <a:prstGeom prst="rect">
            <a:avLst/>
          </a:prstGeom>
          <a:ln w="12700">
            <a:miter lim="400000"/>
          </a:ln>
        </p:spPr>
      </p:pic>
      <p:grpSp>
        <p:nvGrpSpPr>
          <p:cNvPr id="162" name="Group 42"/>
          <p:cNvGrpSpPr/>
          <p:nvPr/>
        </p:nvGrpSpPr>
        <p:grpSpPr>
          <a:xfrm>
            <a:off x="4103654" y="3495297"/>
            <a:ext cx="3984692" cy="3374280"/>
            <a:chOff x="0" y="0"/>
            <a:chExt cx="3984690" cy="3374278"/>
          </a:xfrm>
        </p:grpSpPr>
        <p:sp>
          <p:nvSpPr>
            <p:cNvPr id="158" name="Rectangle 43"/>
            <p:cNvSpPr/>
            <p:nvPr/>
          </p:nvSpPr>
          <p:spPr>
            <a:xfrm>
              <a:off x="0" y="0"/>
              <a:ext cx="3960765" cy="3374279"/>
            </a:xfrm>
            <a:prstGeom prst="rect">
              <a:avLst/>
            </a:prstGeom>
            <a:solidFill>
              <a:srgbClr val="D9C75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161" name="Picture 44"/>
            <p:cNvGrpSpPr/>
            <p:nvPr/>
          </p:nvGrpSpPr>
          <p:grpSpPr>
            <a:xfrm>
              <a:off x="1624185" y="0"/>
              <a:ext cx="2360506" cy="3362703"/>
              <a:chOff x="0" y="0"/>
              <a:chExt cx="2360504" cy="3362702"/>
            </a:xfrm>
          </p:grpSpPr>
          <p:sp>
            <p:nvSpPr>
              <p:cNvPr id="159" name="Rectangle"/>
              <p:cNvSpPr/>
              <p:nvPr/>
            </p:nvSpPr>
            <p:spPr>
              <a:xfrm>
                <a:off x="0" y="0"/>
                <a:ext cx="2360505" cy="3362703"/>
              </a:xfrm>
              <a:prstGeom prst="rect">
                <a:avLst/>
              </a:prstGeom>
              <a:solidFill>
                <a:srgbClr val="000000">
                  <a:alpha val="0"/>
                </a:srgbClr>
              </a:solidFill>
              <a:ln w="12700" cap="flat">
                <a:noFill/>
                <a:miter lim="400000"/>
              </a:ln>
              <a:effectLst/>
            </p:spPr>
            <p:txBody>
              <a:bodyPr wrap="square" lIns="45719" tIns="45719" rIns="45719" bIns="45719" numCol="1" anchor="ctr">
                <a:noAutofit/>
              </a:bodyPr>
              <a:lstStyle/>
              <a:p>
                <a:endParaRPr/>
              </a:p>
            </p:txBody>
          </p:sp>
          <p:pic>
            <p:nvPicPr>
              <p:cNvPr id="160" name="image4.pdf" descr="image4.pdf"/>
              <p:cNvPicPr>
                <a:picLocks noChangeAspect="1"/>
              </p:cNvPicPr>
              <p:nvPr/>
            </p:nvPicPr>
            <p:blipFill>
              <a:blip r:embed="rId2">
                <a:alphaModFix amt="20000"/>
              </a:blip>
              <a:stretch>
                <a:fillRect/>
              </a:stretch>
            </p:blipFill>
            <p:spPr>
              <a:xfrm>
                <a:off x="0" y="0"/>
                <a:ext cx="2360505" cy="3362703"/>
              </a:xfrm>
              <a:prstGeom prst="rect">
                <a:avLst/>
              </a:prstGeom>
              <a:ln w="12700" cap="flat">
                <a:noFill/>
                <a:miter lim="400000"/>
              </a:ln>
              <a:effectLst/>
            </p:spPr>
          </p:pic>
        </p:grpSp>
      </p:grpSp>
      <p:grpSp>
        <p:nvGrpSpPr>
          <p:cNvPr id="167" name="Group 45"/>
          <p:cNvGrpSpPr/>
          <p:nvPr/>
        </p:nvGrpSpPr>
        <p:grpSpPr>
          <a:xfrm>
            <a:off x="-13546" y="3495297"/>
            <a:ext cx="3984692" cy="3374280"/>
            <a:chOff x="0" y="0"/>
            <a:chExt cx="3984690" cy="3374278"/>
          </a:xfrm>
        </p:grpSpPr>
        <p:sp>
          <p:nvSpPr>
            <p:cNvPr id="163" name="Rectangle 46"/>
            <p:cNvSpPr/>
            <p:nvPr/>
          </p:nvSpPr>
          <p:spPr>
            <a:xfrm>
              <a:off x="0" y="0"/>
              <a:ext cx="3960765" cy="3374279"/>
            </a:xfrm>
            <a:prstGeom prst="rect">
              <a:avLst/>
            </a:prstGeom>
            <a:solidFill>
              <a:srgbClr val="A9C47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166" name="Picture 47"/>
            <p:cNvGrpSpPr/>
            <p:nvPr/>
          </p:nvGrpSpPr>
          <p:grpSpPr>
            <a:xfrm>
              <a:off x="1624185" y="0"/>
              <a:ext cx="2360506" cy="3362703"/>
              <a:chOff x="0" y="0"/>
              <a:chExt cx="2360504" cy="3362702"/>
            </a:xfrm>
          </p:grpSpPr>
          <p:sp>
            <p:nvSpPr>
              <p:cNvPr id="164" name="Rectangle"/>
              <p:cNvSpPr/>
              <p:nvPr/>
            </p:nvSpPr>
            <p:spPr>
              <a:xfrm>
                <a:off x="0" y="0"/>
                <a:ext cx="2360505" cy="3362703"/>
              </a:xfrm>
              <a:prstGeom prst="rect">
                <a:avLst/>
              </a:prstGeom>
              <a:solidFill>
                <a:srgbClr val="000000">
                  <a:alpha val="0"/>
                </a:srgbClr>
              </a:solidFill>
              <a:ln w="12700" cap="flat">
                <a:noFill/>
                <a:miter lim="400000"/>
              </a:ln>
              <a:effectLst/>
            </p:spPr>
            <p:txBody>
              <a:bodyPr wrap="square" lIns="45719" tIns="45719" rIns="45719" bIns="45719" numCol="1" anchor="ctr">
                <a:noAutofit/>
              </a:bodyPr>
              <a:lstStyle/>
              <a:p>
                <a:endParaRPr/>
              </a:p>
            </p:txBody>
          </p:sp>
          <p:pic>
            <p:nvPicPr>
              <p:cNvPr id="165" name="image4.pdf" descr="image4.pdf"/>
              <p:cNvPicPr>
                <a:picLocks noChangeAspect="1"/>
              </p:cNvPicPr>
              <p:nvPr/>
            </p:nvPicPr>
            <p:blipFill>
              <a:blip r:embed="rId2">
                <a:alphaModFix amt="20000"/>
              </a:blip>
              <a:stretch>
                <a:fillRect/>
              </a:stretch>
            </p:blipFill>
            <p:spPr>
              <a:xfrm>
                <a:off x="0" y="0"/>
                <a:ext cx="2360505" cy="3362703"/>
              </a:xfrm>
              <a:prstGeom prst="rect">
                <a:avLst/>
              </a:prstGeom>
              <a:ln w="12700" cap="flat">
                <a:noFill/>
                <a:miter lim="400000"/>
              </a:ln>
              <a:effectLst/>
            </p:spPr>
          </p:pic>
        </p:grpSp>
      </p:grpSp>
      <p:grpSp>
        <p:nvGrpSpPr>
          <p:cNvPr id="170" name="Group 48"/>
          <p:cNvGrpSpPr/>
          <p:nvPr/>
        </p:nvGrpSpPr>
        <p:grpSpPr>
          <a:xfrm>
            <a:off x="8231016" y="-16934"/>
            <a:ext cx="3984691" cy="3408146"/>
            <a:chOff x="0" y="0"/>
            <a:chExt cx="3984690" cy="3408145"/>
          </a:xfrm>
        </p:grpSpPr>
        <p:sp>
          <p:nvSpPr>
            <p:cNvPr id="168" name="Rectangle 49"/>
            <p:cNvSpPr/>
            <p:nvPr/>
          </p:nvSpPr>
          <p:spPr>
            <a:xfrm>
              <a:off x="0" y="0"/>
              <a:ext cx="3960765" cy="3374280"/>
            </a:xfrm>
            <a:prstGeom prst="rect">
              <a:avLst/>
            </a:prstGeom>
            <a:solidFill>
              <a:srgbClr val="86C8B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169" name="Picture 50" descr="Picture 50"/>
            <p:cNvPicPr>
              <a:picLocks noChangeAspect="1"/>
            </p:cNvPicPr>
            <p:nvPr/>
          </p:nvPicPr>
          <p:blipFill>
            <a:blip r:embed="rId2">
              <a:alphaModFix amt="20000"/>
            </a:blip>
            <a:stretch>
              <a:fillRect/>
            </a:stretch>
          </p:blipFill>
          <p:spPr>
            <a:xfrm>
              <a:off x="1624185" y="0"/>
              <a:ext cx="2360506" cy="3408146"/>
            </a:xfrm>
            <a:prstGeom prst="rect">
              <a:avLst/>
            </a:prstGeom>
            <a:ln w="12700" cap="flat">
              <a:noFill/>
              <a:miter lim="400000"/>
            </a:ln>
            <a:effectLst/>
          </p:spPr>
        </p:pic>
      </p:grpSp>
      <p:grpSp>
        <p:nvGrpSpPr>
          <p:cNvPr id="175" name="Group 51"/>
          <p:cNvGrpSpPr/>
          <p:nvPr/>
        </p:nvGrpSpPr>
        <p:grpSpPr>
          <a:xfrm>
            <a:off x="4103654" y="-16075"/>
            <a:ext cx="3984692" cy="3374279"/>
            <a:chOff x="0" y="0"/>
            <a:chExt cx="3984690" cy="3374278"/>
          </a:xfrm>
        </p:grpSpPr>
        <p:sp>
          <p:nvSpPr>
            <p:cNvPr id="171" name="Rectangle 52"/>
            <p:cNvSpPr/>
            <p:nvPr/>
          </p:nvSpPr>
          <p:spPr>
            <a:xfrm>
              <a:off x="0" y="0"/>
              <a:ext cx="3960765" cy="3374279"/>
            </a:xfrm>
            <a:prstGeom prst="rect">
              <a:avLst/>
            </a:prstGeom>
            <a:solidFill>
              <a:srgbClr val="8BD3E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174" name="Picture 53"/>
            <p:cNvGrpSpPr/>
            <p:nvPr/>
          </p:nvGrpSpPr>
          <p:grpSpPr>
            <a:xfrm>
              <a:off x="1624185" y="0"/>
              <a:ext cx="2360506" cy="3373421"/>
              <a:chOff x="0" y="0"/>
              <a:chExt cx="2360504" cy="3373420"/>
            </a:xfrm>
          </p:grpSpPr>
          <p:sp>
            <p:nvSpPr>
              <p:cNvPr id="172" name="Rectangle"/>
              <p:cNvSpPr/>
              <p:nvPr/>
            </p:nvSpPr>
            <p:spPr>
              <a:xfrm>
                <a:off x="0" y="0"/>
                <a:ext cx="2360505" cy="3373421"/>
              </a:xfrm>
              <a:prstGeom prst="rect">
                <a:avLst/>
              </a:prstGeom>
              <a:solidFill>
                <a:srgbClr val="000000">
                  <a:alpha val="0"/>
                </a:srgbClr>
              </a:solidFill>
              <a:ln w="12700" cap="flat">
                <a:noFill/>
                <a:miter lim="400000"/>
              </a:ln>
              <a:effectLst/>
            </p:spPr>
            <p:txBody>
              <a:bodyPr wrap="square" lIns="45719" tIns="45719" rIns="45719" bIns="45719" numCol="1" anchor="ctr">
                <a:noAutofit/>
              </a:bodyPr>
              <a:lstStyle/>
              <a:p>
                <a:endParaRPr/>
              </a:p>
            </p:txBody>
          </p:sp>
          <p:pic>
            <p:nvPicPr>
              <p:cNvPr id="173" name="image4.pdf" descr="image4.pdf"/>
              <p:cNvPicPr>
                <a:picLocks noChangeAspect="1"/>
              </p:cNvPicPr>
              <p:nvPr/>
            </p:nvPicPr>
            <p:blipFill>
              <a:blip r:embed="rId2">
                <a:alphaModFix amt="20000"/>
              </a:blip>
              <a:stretch>
                <a:fillRect/>
              </a:stretch>
            </p:blipFill>
            <p:spPr>
              <a:xfrm>
                <a:off x="0" y="0"/>
                <a:ext cx="2360505" cy="3373421"/>
              </a:xfrm>
              <a:prstGeom prst="rect">
                <a:avLst/>
              </a:prstGeom>
              <a:ln w="12700" cap="flat">
                <a:noFill/>
                <a:miter lim="400000"/>
              </a:ln>
              <a:effectLst/>
            </p:spPr>
          </p:pic>
        </p:grpSp>
      </p:grpSp>
      <p:grpSp>
        <p:nvGrpSpPr>
          <p:cNvPr id="178" name="Group 54"/>
          <p:cNvGrpSpPr/>
          <p:nvPr/>
        </p:nvGrpSpPr>
        <p:grpSpPr>
          <a:xfrm>
            <a:off x="-6774" y="-16934"/>
            <a:ext cx="3984692" cy="3408146"/>
            <a:chOff x="0" y="0"/>
            <a:chExt cx="3984690" cy="3408145"/>
          </a:xfrm>
        </p:grpSpPr>
        <p:sp>
          <p:nvSpPr>
            <p:cNvPr id="176" name="Rectangle 55"/>
            <p:cNvSpPr/>
            <p:nvPr/>
          </p:nvSpPr>
          <p:spPr>
            <a:xfrm>
              <a:off x="0" y="0"/>
              <a:ext cx="3960765" cy="3374280"/>
            </a:xfrm>
            <a:prstGeom prst="rect">
              <a:avLst/>
            </a:prstGeom>
            <a:solidFill>
              <a:srgbClr val="DAA5AD"/>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177" name="Picture 56" descr="Picture 56"/>
            <p:cNvPicPr>
              <a:picLocks noChangeAspect="1"/>
            </p:cNvPicPr>
            <p:nvPr/>
          </p:nvPicPr>
          <p:blipFill>
            <a:blip r:embed="rId2">
              <a:alphaModFix amt="20000"/>
            </a:blip>
            <a:stretch>
              <a:fillRect/>
            </a:stretch>
          </p:blipFill>
          <p:spPr>
            <a:xfrm>
              <a:off x="1624185" y="0"/>
              <a:ext cx="2360506" cy="3408146"/>
            </a:xfrm>
            <a:prstGeom prst="rect">
              <a:avLst/>
            </a:prstGeom>
            <a:ln w="12700" cap="flat">
              <a:noFill/>
              <a:miter lim="400000"/>
            </a:ln>
            <a:effectLst/>
          </p:spPr>
        </p:pic>
      </p:grpSp>
      <p:sp>
        <p:nvSpPr>
          <p:cNvPr id="179" name="TextBox 59"/>
          <p:cNvSpPr txBox="1"/>
          <p:nvPr/>
        </p:nvSpPr>
        <p:spPr>
          <a:xfrm>
            <a:off x="4257571" y="281901"/>
            <a:ext cx="2842020" cy="523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800">
                <a:solidFill>
                  <a:srgbClr val="00205B"/>
                </a:solidFill>
                <a:latin typeface="Gadugi"/>
                <a:ea typeface="Gadugi"/>
                <a:cs typeface="Gadugi"/>
                <a:sym typeface="Gadugi"/>
              </a:defRPr>
            </a:lvl1pPr>
          </a:lstStyle>
          <a:p>
            <a:r>
              <a:t>With love</a:t>
            </a:r>
          </a:p>
        </p:txBody>
      </p:sp>
      <p:sp>
        <p:nvSpPr>
          <p:cNvPr id="180" name="TextBox 60"/>
          <p:cNvSpPr txBox="1"/>
          <p:nvPr/>
        </p:nvSpPr>
        <p:spPr>
          <a:xfrm>
            <a:off x="8426150" y="268021"/>
            <a:ext cx="2842020" cy="523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800">
                <a:solidFill>
                  <a:srgbClr val="00205B"/>
                </a:solidFill>
                <a:latin typeface="Gadugi"/>
                <a:ea typeface="Gadugi"/>
                <a:cs typeface="Gadugi"/>
                <a:sym typeface="Gadugi"/>
              </a:defRPr>
            </a:lvl1pPr>
          </a:lstStyle>
          <a:p>
            <a:r>
              <a:t>Living positively</a:t>
            </a:r>
          </a:p>
        </p:txBody>
      </p:sp>
      <p:sp>
        <p:nvSpPr>
          <p:cNvPr id="181" name="TextBox 61"/>
          <p:cNvSpPr txBox="1"/>
          <p:nvPr/>
        </p:nvSpPr>
        <p:spPr>
          <a:xfrm>
            <a:off x="145951" y="3763791"/>
            <a:ext cx="2842019" cy="523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800">
                <a:solidFill>
                  <a:srgbClr val="00205B"/>
                </a:solidFill>
                <a:latin typeface="Gadugi"/>
                <a:ea typeface="Gadugi"/>
                <a:cs typeface="Gadugi"/>
                <a:sym typeface="Gadugi"/>
              </a:defRPr>
            </a:lvl1pPr>
          </a:lstStyle>
          <a:p>
            <a:r>
              <a:t>As a family</a:t>
            </a:r>
          </a:p>
        </p:txBody>
      </p:sp>
      <p:sp>
        <p:nvSpPr>
          <p:cNvPr id="182" name="TextBox 62"/>
          <p:cNvSpPr txBox="1"/>
          <p:nvPr/>
        </p:nvSpPr>
        <p:spPr>
          <a:xfrm>
            <a:off x="4249294" y="3769926"/>
            <a:ext cx="2842020" cy="955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800">
                <a:solidFill>
                  <a:srgbClr val="00205B"/>
                </a:solidFill>
                <a:latin typeface="Gadugi"/>
                <a:ea typeface="Gadugi"/>
                <a:cs typeface="Gadugi"/>
                <a:sym typeface="Gadugi"/>
              </a:defRPr>
            </a:lvl1pPr>
          </a:lstStyle>
          <a:p>
            <a:r>
              <a:t>Standing in their shoes</a:t>
            </a:r>
          </a:p>
        </p:txBody>
      </p:sp>
      <p:sp>
        <p:nvSpPr>
          <p:cNvPr id="183" name="TextBox 63"/>
          <p:cNvSpPr txBox="1"/>
          <p:nvPr/>
        </p:nvSpPr>
        <p:spPr>
          <a:xfrm>
            <a:off x="8426150" y="3763791"/>
            <a:ext cx="2842020" cy="523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800">
                <a:solidFill>
                  <a:srgbClr val="00205B"/>
                </a:solidFill>
                <a:latin typeface="Gadugi"/>
                <a:ea typeface="Gadugi"/>
                <a:cs typeface="Gadugi"/>
                <a:sym typeface="Gadugi"/>
              </a:defRPr>
            </a:lvl1pPr>
          </a:lstStyle>
          <a:p>
            <a:r>
              <a:t>Take courage</a:t>
            </a:r>
          </a:p>
        </p:txBody>
      </p:sp>
      <p:sp>
        <p:nvSpPr>
          <p:cNvPr id="184" name="TextBox 33"/>
          <p:cNvSpPr txBox="1"/>
          <p:nvPr/>
        </p:nvSpPr>
        <p:spPr>
          <a:xfrm>
            <a:off x="4249294" y="1363294"/>
            <a:ext cx="3645561"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00205B"/>
                </a:solidFill>
                <a:latin typeface="Gadugi"/>
                <a:ea typeface="Gadugi"/>
                <a:cs typeface="Gadugi"/>
                <a:sym typeface="Gadugi"/>
              </a:defRPr>
            </a:lvl1pPr>
          </a:lstStyle>
          <a:p>
            <a:r>
              <a:t>We carry out our work with love, care and compassion.</a:t>
            </a:r>
          </a:p>
        </p:txBody>
      </p:sp>
      <p:sp>
        <p:nvSpPr>
          <p:cNvPr id="185" name="TextBox 35"/>
          <p:cNvSpPr txBox="1"/>
          <p:nvPr/>
        </p:nvSpPr>
        <p:spPr>
          <a:xfrm>
            <a:off x="8426150" y="1363295"/>
            <a:ext cx="3645561" cy="1209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00205B"/>
                </a:solidFill>
                <a:latin typeface="Gadugi"/>
                <a:ea typeface="Gadugi"/>
                <a:cs typeface="Gadugi"/>
                <a:sym typeface="Gadugi"/>
              </a:defRPr>
            </a:lvl1pPr>
          </a:lstStyle>
          <a:p>
            <a:r>
              <a:t>We are optimistic in everything we do, supporting veterans and their partners in leading happy, fulfilled lives.</a:t>
            </a:r>
          </a:p>
        </p:txBody>
      </p:sp>
      <p:sp>
        <p:nvSpPr>
          <p:cNvPr id="186" name="TextBox 36"/>
          <p:cNvSpPr txBox="1"/>
          <p:nvPr/>
        </p:nvSpPr>
        <p:spPr>
          <a:xfrm>
            <a:off x="8426150" y="4871280"/>
            <a:ext cx="3645561"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00205B"/>
                </a:solidFill>
                <a:latin typeface="Gadugi"/>
                <a:ea typeface="Gadugi"/>
                <a:cs typeface="Gadugi"/>
                <a:sym typeface="Gadugi"/>
              </a:defRPr>
            </a:lvl1pPr>
          </a:lstStyle>
          <a:p>
            <a:r>
              <a:t>We are not afraid to do what is right and what is needed.</a:t>
            </a:r>
          </a:p>
        </p:txBody>
      </p:sp>
      <p:sp>
        <p:nvSpPr>
          <p:cNvPr id="187" name="TextBox 37"/>
          <p:cNvSpPr txBox="1"/>
          <p:nvPr/>
        </p:nvSpPr>
        <p:spPr>
          <a:xfrm>
            <a:off x="4249294" y="4871280"/>
            <a:ext cx="3645561" cy="929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00205B"/>
                </a:solidFill>
                <a:latin typeface="Gadugi"/>
                <a:ea typeface="Gadugi"/>
                <a:cs typeface="Gadugi"/>
                <a:sym typeface="Gadugi"/>
              </a:defRPr>
            </a:lvl1pPr>
          </a:lstStyle>
          <a:p>
            <a:r>
              <a:t>We show admiration and respect for people and never forget what they have done.</a:t>
            </a:r>
          </a:p>
        </p:txBody>
      </p:sp>
      <p:sp>
        <p:nvSpPr>
          <p:cNvPr id="188" name="TextBox 38"/>
          <p:cNvSpPr txBox="1"/>
          <p:nvPr/>
        </p:nvSpPr>
        <p:spPr>
          <a:xfrm>
            <a:off x="145950" y="4871280"/>
            <a:ext cx="3645562"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00205B"/>
                </a:solidFill>
                <a:latin typeface="Gadugi"/>
                <a:ea typeface="Gadugi"/>
                <a:cs typeface="Gadugi"/>
                <a:sym typeface="Gadugi"/>
              </a:defRPr>
            </a:lvl1pPr>
          </a:lstStyle>
          <a:p>
            <a:r>
              <a:t>We work and live as one team, one family, one community.</a:t>
            </a:r>
          </a:p>
        </p:txBody>
      </p:sp>
      <p:sp>
        <p:nvSpPr>
          <p:cNvPr id="189" name="TextBox 39"/>
          <p:cNvSpPr txBox="1"/>
          <p:nvPr/>
        </p:nvSpPr>
        <p:spPr>
          <a:xfrm>
            <a:off x="143693" y="1424850"/>
            <a:ext cx="2842019" cy="523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800">
                <a:solidFill>
                  <a:srgbClr val="00205B"/>
                </a:solidFill>
                <a:latin typeface="Gadugi"/>
                <a:ea typeface="Gadugi"/>
                <a:cs typeface="Gadugi"/>
                <a:sym typeface="Gadugi"/>
              </a:defRPr>
            </a:lvl1pPr>
          </a:lstStyle>
          <a:p>
            <a:r>
              <a:t>Our values</a:t>
            </a:r>
          </a:p>
        </p:txBody>
      </p:sp>
      <p:sp>
        <p:nvSpPr>
          <p:cNvPr id="190" name="Slide Number Placeholder 1"/>
          <p:cNvSpPr txBox="1">
            <a:spLocks noGrp="1"/>
          </p:cNvSpPr>
          <p:nvPr>
            <p:ph type="sldNum" sz="quarter" idx="2"/>
          </p:nvPr>
        </p:nvSpPr>
        <p:spPr>
          <a:xfrm>
            <a:off x="11956123" y="6514020"/>
            <a:ext cx="184061"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8</a:t>
            </a:fld>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Rectangle 3"/>
          <p:cNvSpPr/>
          <p:nvPr/>
        </p:nvSpPr>
        <p:spPr>
          <a:xfrm>
            <a:off x="558068" y="-11288"/>
            <a:ext cx="11650866" cy="1720819"/>
          </a:xfrm>
          <a:prstGeom prst="rect">
            <a:avLst/>
          </a:prstGeom>
          <a:solidFill>
            <a:srgbClr val="DAA5AD"/>
          </a:solidFill>
          <a:ln w="12700">
            <a:miter lim="400000"/>
          </a:ln>
        </p:spPr>
        <p:txBody>
          <a:bodyPr lIns="45719" rIns="45719" anchor="ctr"/>
          <a:lstStyle/>
          <a:p>
            <a:pPr algn="ctr">
              <a:defRPr>
                <a:solidFill>
                  <a:srgbClr val="FFFFFF"/>
                </a:solidFill>
              </a:defRPr>
            </a:pPr>
            <a:endParaRPr/>
          </a:p>
        </p:txBody>
      </p:sp>
      <p:pic>
        <p:nvPicPr>
          <p:cNvPr id="193" name="Picture 5" descr="Picture 5"/>
          <p:cNvPicPr>
            <a:picLocks noChangeAspect="1"/>
          </p:cNvPicPr>
          <p:nvPr/>
        </p:nvPicPr>
        <p:blipFill>
          <a:blip r:embed="rId2">
            <a:alphaModFix amt="20000"/>
          </a:blip>
          <a:stretch>
            <a:fillRect/>
          </a:stretch>
        </p:blipFill>
        <p:spPr>
          <a:xfrm>
            <a:off x="11003783" y="-30490"/>
            <a:ext cx="1205151" cy="1740021"/>
          </a:xfrm>
          <a:prstGeom prst="rect">
            <a:avLst/>
          </a:prstGeom>
          <a:ln w="12700">
            <a:miter lim="400000"/>
          </a:ln>
        </p:spPr>
      </p:pic>
      <p:sp>
        <p:nvSpPr>
          <p:cNvPr id="194" name="Rectangle 6"/>
          <p:cNvSpPr/>
          <p:nvPr/>
        </p:nvSpPr>
        <p:spPr>
          <a:xfrm>
            <a:off x="-1" y="-11288"/>
            <a:ext cx="558069" cy="1720819"/>
          </a:xfrm>
          <a:prstGeom prst="rect">
            <a:avLst/>
          </a:prstGeom>
          <a:solidFill>
            <a:srgbClr val="E9C9CE"/>
          </a:solidFill>
          <a:ln w="12700">
            <a:miter lim="400000"/>
          </a:ln>
        </p:spPr>
        <p:txBody>
          <a:bodyPr lIns="45719" rIns="45719" anchor="ctr"/>
          <a:lstStyle/>
          <a:p>
            <a:pPr algn="ctr">
              <a:defRPr>
                <a:solidFill>
                  <a:srgbClr val="FFFFFF"/>
                </a:solidFill>
              </a:defRPr>
            </a:pPr>
            <a:endParaRPr/>
          </a:p>
        </p:txBody>
      </p:sp>
      <p:sp>
        <p:nvSpPr>
          <p:cNvPr id="195" name="Rectangle 7"/>
          <p:cNvSpPr/>
          <p:nvPr/>
        </p:nvSpPr>
        <p:spPr>
          <a:xfrm>
            <a:off x="0" y="1708181"/>
            <a:ext cx="558069" cy="5149819"/>
          </a:xfrm>
          <a:prstGeom prst="rect">
            <a:avLst/>
          </a:prstGeom>
          <a:solidFill>
            <a:srgbClr val="DAA5AD"/>
          </a:solidFill>
          <a:ln w="12700">
            <a:miter lim="400000"/>
          </a:ln>
        </p:spPr>
        <p:txBody>
          <a:bodyPr lIns="45719" rIns="45719" anchor="ctr"/>
          <a:lstStyle/>
          <a:p>
            <a:pPr algn="ctr">
              <a:defRPr>
                <a:solidFill>
                  <a:srgbClr val="FFFFFF"/>
                </a:solidFill>
              </a:defRPr>
            </a:pPr>
            <a:endParaRPr/>
          </a:p>
        </p:txBody>
      </p:sp>
      <p:sp>
        <p:nvSpPr>
          <p:cNvPr id="196" name="Straight Connector 10"/>
          <p:cNvSpPr/>
          <p:nvPr/>
        </p:nvSpPr>
        <p:spPr>
          <a:xfrm>
            <a:off x="1088020" y="2720850"/>
            <a:ext cx="2303362" cy="1"/>
          </a:xfrm>
          <a:prstGeom prst="line">
            <a:avLst/>
          </a:prstGeom>
          <a:ln w="38100">
            <a:solidFill>
              <a:srgbClr val="DAA5AD"/>
            </a:solidFill>
            <a:miter/>
          </a:ln>
        </p:spPr>
        <p:txBody>
          <a:bodyPr lIns="45719" rIns="45719"/>
          <a:lstStyle/>
          <a:p>
            <a:endParaRPr/>
          </a:p>
        </p:txBody>
      </p:sp>
      <p:sp>
        <p:nvSpPr>
          <p:cNvPr id="197" name="TextBox 31"/>
          <p:cNvSpPr txBox="1"/>
          <p:nvPr/>
        </p:nvSpPr>
        <p:spPr>
          <a:xfrm>
            <a:off x="997905" y="454800"/>
            <a:ext cx="7910425" cy="764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400">
                <a:solidFill>
                  <a:srgbClr val="00205B"/>
                </a:solidFill>
                <a:latin typeface="Gadugi"/>
                <a:ea typeface="Gadugi"/>
                <a:cs typeface="Gadugi"/>
                <a:sym typeface="Gadugi"/>
              </a:defRPr>
            </a:lvl1pPr>
          </a:lstStyle>
          <a:p>
            <a:r>
              <a:t>Offer</a:t>
            </a:r>
          </a:p>
        </p:txBody>
      </p:sp>
      <p:sp>
        <p:nvSpPr>
          <p:cNvPr id="198" name="TextBox 32"/>
          <p:cNvSpPr txBox="1"/>
          <p:nvPr/>
        </p:nvSpPr>
        <p:spPr>
          <a:xfrm>
            <a:off x="997905" y="1959549"/>
            <a:ext cx="11048784" cy="574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200">
                <a:solidFill>
                  <a:srgbClr val="00205B"/>
                </a:solidFill>
                <a:latin typeface="Gadugi"/>
                <a:ea typeface="Gadugi"/>
                <a:cs typeface="Gadugi"/>
                <a:sym typeface="Gadugi"/>
              </a:defRPr>
            </a:lvl1pPr>
          </a:lstStyle>
          <a:p>
            <a:r>
              <a:t>Although we are a charity we offer a generous package</a:t>
            </a:r>
          </a:p>
        </p:txBody>
      </p:sp>
      <p:sp>
        <p:nvSpPr>
          <p:cNvPr id="199" name="TextBox 33"/>
          <p:cNvSpPr txBox="1"/>
          <p:nvPr/>
        </p:nvSpPr>
        <p:spPr>
          <a:xfrm>
            <a:off x="997906" y="2994908"/>
            <a:ext cx="5284381" cy="3416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buSzPct val="100000"/>
              <a:buFont typeface="Arial"/>
              <a:buChar char="•"/>
              <a:defRPr>
                <a:solidFill>
                  <a:srgbClr val="203864"/>
                </a:solidFill>
                <a:latin typeface="Gadugi"/>
                <a:ea typeface="Gadugi"/>
                <a:cs typeface="Gadugi"/>
                <a:sym typeface="Gadugi"/>
              </a:defRPr>
            </a:pPr>
            <a:r>
              <a:rPr dirty="0"/>
              <a:t>Salary of £</a:t>
            </a:r>
            <a:r>
              <a:rPr lang="en-US" dirty="0"/>
              <a:t>5</a:t>
            </a:r>
            <a:r>
              <a:rPr lang="en-GB" dirty="0"/>
              <a:t>0</a:t>
            </a:r>
            <a:r>
              <a:rPr dirty="0"/>
              <a:t>,000</a:t>
            </a:r>
            <a:endParaRPr lang="en-GB" dirty="0"/>
          </a:p>
          <a:p>
            <a:pPr marL="285750" indent="-285750">
              <a:buSzPct val="100000"/>
              <a:buFont typeface="Arial"/>
              <a:buChar char="•"/>
              <a:defRPr>
                <a:solidFill>
                  <a:srgbClr val="203864"/>
                </a:solidFill>
                <a:latin typeface="Gadugi"/>
                <a:ea typeface="Gadugi"/>
                <a:cs typeface="Gadugi"/>
                <a:sym typeface="Gadugi"/>
              </a:defRPr>
            </a:pPr>
            <a:endParaRPr dirty="0"/>
          </a:p>
          <a:p>
            <a:pPr marL="285750" indent="-285750">
              <a:buSzPct val="100000"/>
              <a:buFont typeface="Arial" panose="020B0604020202020204" pitchFamily="34" charset="0"/>
              <a:buChar char="•"/>
              <a:defRPr>
                <a:solidFill>
                  <a:srgbClr val="00205B"/>
                </a:solidFill>
                <a:latin typeface="Gadugi"/>
                <a:ea typeface="Gadugi"/>
                <a:cs typeface="Gadugi"/>
                <a:sym typeface="Gadugi"/>
              </a:defRPr>
            </a:pPr>
            <a:r>
              <a:rPr lang="en-US" dirty="0"/>
              <a:t>35 hours per week</a:t>
            </a:r>
            <a:endParaRPr dirty="0"/>
          </a:p>
          <a:p>
            <a:pPr>
              <a:defRPr>
                <a:solidFill>
                  <a:srgbClr val="FF0000"/>
                </a:solidFill>
                <a:latin typeface="Gadugi"/>
                <a:ea typeface="Gadugi"/>
                <a:cs typeface="Gadugi"/>
                <a:sym typeface="Gadugi"/>
              </a:defRPr>
            </a:pPr>
            <a:endParaRPr dirty="0"/>
          </a:p>
          <a:p>
            <a:pPr marL="285750" indent="-285750">
              <a:buSzPct val="100000"/>
              <a:buFont typeface="Arial"/>
              <a:buChar char="•"/>
              <a:defRPr>
                <a:solidFill>
                  <a:srgbClr val="00205B"/>
                </a:solidFill>
                <a:latin typeface="Gadugi"/>
                <a:ea typeface="Gadugi"/>
                <a:cs typeface="Gadugi"/>
                <a:sym typeface="Gadugi"/>
              </a:defRPr>
            </a:pPr>
            <a:r>
              <a:rPr dirty="0"/>
              <a:t>25 days holiday per annum plus bank holidays</a:t>
            </a:r>
            <a:endParaRPr lang="en-GB" dirty="0"/>
          </a:p>
          <a:p>
            <a:pPr marL="285750" indent="-285750">
              <a:buSzPct val="100000"/>
              <a:buFont typeface="Arial"/>
              <a:buChar char="•"/>
              <a:defRPr>
                <a:solidFill>
                  <a:srgbClr val="00205B"/>
                </a:solidFill>
                <a:latin typeface="Gadugi"/>
                <a:ea typeface="Gadugi"/>
                <a:cs typeface="Gadugi"/>
                <a:sym typeface="Gadugi"/>
              </a:defRPr>
            </a:pPr>
            <a:endParaRPr dirty="0"/>
          </a:p>
          <a:p>
            <a:pPr marL="285750" indent="-285750">
              <a:buSzPct val="100000"/>
              <a:buFont typeface="Arial"/>
              <a:buChar char="•"/>
              <a:defRPr>
                <a:solidFill>
                  <a:srgbClr val="00205B"/>
                </a:solidFill>
                <a:latin typeface="Gadugi"/>
                <a:ea typeface="Gadugi"/>
                <a:cs typeface="Gadugi"/>
                <a:sym typeface="Gadugi"/>
              </a:defRPr>
            </a:pPr>
            <a:r>
              <a:rPr dirty="0"/>
              <a:t>Employer Pension Contribution of 7.5% with matching Employee contribution of 5%</a:t>
            </a:r>
          </a:p>
          <a:p>
            <a:pPr marL="285750" indent="-285750">
              <a:buSzPct val="100000"/>
              <a:buFont typeface="Arial"/>
              <a:buChar char="•"/>
              <a:defRPr>
                <a:solidFill>
                  <a:srgbClr val="00205B"/>
                </a:solidFill>
                <a:latin typeface="Gadugi"/>
                <a:ea typeface="Gadugi"/>
                <a:cs typeface="Gadugi"/>
                <a:sym typeface="Gadugi"/>
              </a:defRPr>
            </a:pPr>
            <a:endParaRPr dirty="0"/>
          </a:p>
          <a:p>
            <a:pPr marL="285750" indent="-285750">
              <a:buSzPct val="100000"/>
              <a:buFont typeface="Arial"/>
              <a:buChar char="•"/>
              <a:defRPr>
                <a:solidFill>
                  <a:srgbClr val="00205B"/>
                </a:solidFill>
                <a:latin typeface="Gadugi"/>
                <a:ea typeface="Gadugi"/>
                <a:cs typeface="Gadugi"/>
                <a:sym typeface="Gadugi"/>
              </a:defRPr>
            </a:pPr>
            <a:r>
              <a:rPr dirty="0"/>
              <a:t>Life insurance of 3 x salary (until age 70)</a:t>
            </a:r>
          </a:p>
          <a:p>
            <a:pPr>
              <a:defRPr>
                <a:solidFill>
                  <a:srgbClr val="00205B"/>
                </a:solidFill>
                <a:latin typeface="Gadugi"/>
                <a:ea typeface="Gadugi"/>
                <a:cs typeface="Gadugi"/>
                <a:sym typeface="Gadugi"/>
              </a:defRPr>
            </a:pPr>
            <a:endParaRPr dirty="0"/>
          </a:p>
          <a:p>
            <a:pPr>
              <a:buSzPct val="100000"/>
              <a:defRPr>
                <a:solidFill>
                  <a:srgbClr val="FF0000"/>
                </a:solidFill>
                <a:latin typeface="Gadugi"/>
                <a:ea typeface="Gadugi"/>
                <a:cs typeface="Gadugi"/>
                <a:sym typeface="Gadugi"/>
              </a:defRPr>
            </a:pPr>
            <a:endParaRPr dirty="0"/>
          </a:p>
        </p:txBody>
      </p:sp>
      <p:sp>
        <p:nvSpPr>
          <p:cNvPr id="200" name="TextBox 25"/>
          <p:cNvSpPr txBox="1"/>
          <p:nvPr/>
        </p:nvSpPr>
        <p:spPr>
          <a:xfrm>
            <a:off x="6522297" y="2720850"/>
            <a:ext cx="5098094" cy="288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buSzPct val="100000"/>
              <a:buFont typeface="Arial"/>
              <a:buChar char="•"/>
              <a:defRPr>
                <a:solidFill>
                  <a:srgbClr val="00205B"/>
                </a:solidFill>
                <a:latin typeface="Gadugi"/>
                <a:ea typeface="Gadugi"/>
                <a:cs typeface="Gadugi"/>
                <a:sym typeface="Gadugi"/>
              </a:defRPr>
            </a:pPr>
            <a:endParaRPr dirty="0"/>
          </a:p>
          <a:p>
            <a:pPr marL="285750" indent="-285750">
              <a:buSzPct val="100000"/>
              <a:buFont typeface="Arial"/>
              <a:buChar char="•"/>
              <a:defRPr>
                <a:solidFill>
                  <a:srgbClr val="00205B"/>
                </a:solidFill>
                <a:latin typeface="Gadugi"/>
                <a:ea typeface="Gadugi"/>
                <a:cs typeface="Gadugi"/>
                <a:sym typeface="Gadugi"/>
              </a:defRPr>
            </a:pPr>
            <a:r>
              <a:rPr lang="en-US" dirty="0"/>
              <a:t>Two</a:t>
            </a:r>
            <a:r>
              <a:rPr dirty="0"/>
              <a:t> months full occupational sick pay, </a:t>
            </a:r>
            <a:r>
              <a:rPr lang="en-US" dirty="0"/>
              <a:t>one </a:t>
            </a:r>
            <a:r>
              <a:rPr dirty="0"/>
              <a:t> month half pay before statutory sick pay</a:t>
            </a:r>
          </a:p>
          <a:p>
            <a:pPr marL="285750" indent="-285750">
              <a:buSzPct val="100000"/>
              <a:buFont typeface="Arial"/>
              <a:buChar char="•"/>
              <a:defRPr>
                <a:solidFill>
                  <a:srgbClr val="00205B"/>
                </a:solidFill>
                <a:latin typeface="Gadugi"/>
                <a:ea typeface="Gadugi"/>
                <a:cs typeface="Gadugi"/>
                <a:sym typeface="Gadugi"/>
              </a:defRPr>
            </a:pPr>
            <a:endParaRPr dirty="0"/>
          </a:p>
          <a:p>
            <a:pPr marL="285750" indent="-285750">
              <a:buSzPct val="100000"/>
              <a:buFont typeface="Arial"/>
              <a:buChar char="•"/>
              <a:defRPr>
                <a:solidFill>
                  <a:srgbClr val="00205B"/>
                </a:solidFill>
                <a:latin typeface="Gadugi"/>
                <a:ea typeface="Gadugi"/>
                <a:cs typeface="Gadugi"/>
                <a:sym typeface="Gadugi"/>
              </a:defRPr>
            </a:pPr>
            <a:r>
              <a:rPr dirty="0"/>
              <a:t>Access to appropriate professional bodies and payment of </a:t>
            </a:r>
            <a:r>
              <a:rPr lang="en-US" dirty="0"/>
              <a:t>relevant </a:t>
            </a:r>
            <a:r>
              <a:rPr dirty="0"/>
              <a:t>membership fees after </a:t>
            </a:r>
            <a:r>
              <a:rPr lang="en-US" dirty="0"/>
              <a:t>six</a:t>
            </a:r>
            <a:r>
              <a:rPr dirty="0"/>
              <a:t> months of employment</a:t>
            </a:r>
          </a:p>
          <a:p>
            <a:pPr marL="285750" indent="-285750">
              <a:buSzPct val="100000"/>
              <a:buFont typeface="Arial"/>
              <a:buChar char="•"/>
              <a:defRPr>
                <a:solidFill>
                  <a:srgbClr val="00205B"/>
                </a:solidFill>
                <a:latin typeface="Gadugi"/>
                <a:ea typeface="Gadugi"/>
                <a:cs typeface="Gadugi"/>
                <a:sym typeface="Gadugi"/>
              </a:defRPr>
            </a:pPr>
            <a:endParaRPr dirty="0"/>
          </a:p>
          <a:p>
            <a:pPr marL="285750" indent="-285750">
              <a:buSzPct val="100000"/>
              <a:buFont typeface="Arial"/>
              <a:buChar char="•"/>
              <a:defRPr>
                <a:solidFill>
                  <a:srgbClr val="00205B"/>
                </a:solidFill>
                <a:latin typeface="Gadugi"/>
                <a:ea typeface="Gadugi"/>
                <a:cs typeface="Gadugi"/>
                <a:sym typeface="Gadugi"/>
              </a:defRPr>
            </a:pPr>
            <a:r>
              <a:rPr dirty="0"/>
              <a:t>Learning and </a:t>
            </a:r>
            <a:r>
              <a:rPr lang="en-US" dirty="0"/>
              <a:t>d</a:t>
            </a:r>
            <a:r>
              <a:rPr dirty="0"/>
              <a:t>evelopment –</a:t>
            </a:r>
            <a:r>
              <a:rPr lang="en-US" dirty="0"/>
              <a:t> </a:t>
            </a:r>
            <a:r>
              <a:rPr dirty="0"/>
              <a:t>opportunities to support you in your role </a:t>
            </a:r>
          </a:p>
        </p:txBody>
      </p:sp>
      <p:sp>
        <p:nvSpPr>
          <p:cNvPr id="201" name="Slide Number Placeholder 1"/>
          <p:cNvSpPr txBox="1">
            <a:spLocks noGrp="1"/>
          </p:cNvSpPr>
          <p:nvPr>
            <p:ph type="sldNum" sz="quarter" idx="2"/>
          </p:nvPr>
        </p:nvSpPr>
        <p:spPr>
          <a:xfrm>
            <a:off x="11956123" y="6514020"/>
            <a:ext cx="184061"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9</a:t>
            </a:fld>
            <a:endParaRP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1489</Words>
  <Application>Microsoft Office PowerPoint</Application>
  <PresentationFormat>Widescreen</PresentationFormat>
  <Paragraphs>138</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Aptos</vt:lpstr>
      <vt:lpstr>Arial</vt:lpstr>
      <vt:lpstr>Calibri</vt:lpstr>
      <vt:lpstr>Calibri Light</vt:lpstr>
      <vt:lpstr>Gadugi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Fanning-Tichborne</dc:creator>
  <cp:lastModifiedBy>Andrew Mitich-Holmes</cp:lastModifiedBy>
  <cp:revision>66</cp:revision>
  <dcterms:modified xsi:type="dcterms:W3CDTF">2024-06-25T09:40:58Z</dcterms:modified>
</cp:coreProperties>
</file>